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3.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85"/>
  </p:notesMasterIdLst>
  <p:sldIdLst>
    <p:sldId id="257" r:id="rId2"/>
    <p:sldId id="272" r:id="rId3"/>
    <p:sldId id="271" r:id="rId4"/>
    <p:sldId id="256" r:id="rId5"/>
    <p:sldId id="258" r:id="rId6"/>
    <p:sldId id="259" r:id="rId7"/>
    <p:sldId id="260" r:id="rId8"/>
    <p:sldId id="261" r:id="rId9"/>
    <p:sldId id="262" r:id="rId10"/>
    <p:sldId id="263" r:id="rId11"/>
    <p:sldId id="371" r:id="rId12"/>
    <p:sldId id="372" r:id="rId13"/>
    <p:sldId id="373" r:id="rId14"/>
    <p:sldId id="374" r:id="rId15"/>
    <p:sldId id="264" r:id="rId16"/>
    <p:sldId id="265" r:id="rId17"/>
    <p:sldId id="266" r:id="rId18"/>
    <p:sldId id="267" r:id="rId19"/>
    <p:sldId id="268" r:id="rId20"/>
    <p:sldId id="269" r:id="rId21"/>
    <p:sldId id="270" r:id="rId22"/>
    <p:sldId id="273" r:id="rId23"/>
    <p:sldId id="274" r:id="rId24"/>
    <p:sldId id="275" r:id="rId25"/>
    <p:sldId id="276" r:id="rId26"/>
    <p:sldId id="277" r:id="rId27"/>
    <p:sldId id="278" r:id="rId28"/>
    <p:sldId id="279" r:id="rId29"/>
    <p:sldId id="354" r:id="rId30"/>
    <p:sldId id="355" r:id="rId31"/>
    <p:sldId id="353" r:id="rId32"/>
    <p:sldId id="280" r:id="rId33"/>
    <p:sldId id="281" r:id="rId34"/>
    <p:sldId id="282" r:id="rId35"/>
    <p:sldId id="283" r:id="rId36"/>
    <p:sldId id="284" r:id="rId37"/>
    <p:sldId id="285" r:id="rId38"/>
    <p:sldId id="286" r:id="rId39"/>
    <p:sldId id="345" r:id="rId40"/>
    <p:sldId id="346" r:id="rId41"/>
    <p:sldId id="347" r:id="rId42"/>
    <p:sldId id="348" r:id="rId43"/>
    <p:sldId id="349" r:id="rId44"/>
    <p:sldId id="350" r:id="rId45"/>
    <p:sldId id="351" r:id="rId46"/>
    <p:sldId id="287" r:id="rId47"/>
    <p:sldId id="290" r:id="rId48"/>
    <p:sldId id="313" r:id="rId49"/>
    <p:sldId id="294" r:id="rId50"/>
    <p:sldId id="296" r:id="rId51"/>
    <p:sldId id="314" r:id="rId52"/>
    <p:sldId id="316" r:id="rId53"/>
    <p:sldId id="318" r:id="rId54"/>
    <p:sldId id="315" r:id="rId55"/>
    <p:sldId id="321" r:id="rId56"/>
    <p:sldId id="295" r:id="rId57"/>
    <p:sldId id="319" r:id="rId58"/>
    <p:sldId id="322" r:id="rId59"/>
    <p:sldId id="323" r:id="rId60"/>
    <p:sldId id="288" r:id="rId61"/>
    <p:sldId id="339" r:id="rId62"/>
    <p:sldId id="340" r:id="rId63"/>
    <p:sldId id="341" r:id="rId64"/>
    <p:sldId id="342" r:id="rId65"/>
    <p:sldId id="343" r:id="rId66"/>
    <p:sldId id="344" r:id="rId67"/>
    <p:sldId id="289" r:id="rId68"/>
    <p:sldId id="324" r:id="rId69"/>
    <p:sldId id="325" r:id="rId70"/>
    <p:sldId id="326" r:id="rId71"/>
    <p:sldId id="327" r:id="rId72"/>
    <p:sldId id="328" r:id="rId73"/>
    <p:sldId id="329" r:id="rId74"/>
    <p:sldId id="330" r:id="rId75"/>
    <p:sldId id="331" r:id="rId76"/>
    <p:sldId id="332" r:id="rId77"/>
    <p:sldId id="333" r:id="rId78"/>
    <p:sldId id="334" r:id="rId79"/>
    <p:sldId id="335" r:id="rId80"/>
    <p:sldId id="336" r:id="rId81"/>
    <p:sldId id="337" r:id="rId82"/>
    <p:sldId id="338" r:id="rId83"/>
    <p:sldId id="370" r:id="rId8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7" d="100"/>
          <a:sy n="77" d="100"/>
        </p:scale>
        <p:origin x="96" y="2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2.xml"/><Relationship Id="rId1" Type="http://schemas.microsoft.com/office/2011/relationships/chartStyle" Target="style12.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Times New Roman" panose="02020603050405020304" pitchFamily="18" charset="0"/>
                <a:ea typeface="+mn-ea"/>
                <a:cs typeface="Times New Roman" panose="02020603050405020304" pitchFamily="18" charset="0"/>
              </a:defRPr>
            </a:pPr>
            <a:r>
              <a:rPr lang="ru-RU" sz="1800" dirty="0">
                <a:latin typeface="Times New Roman" panose="02020603050405020304" pitchFamily="18" charset="0"/>
                <a:cs typeface="Times New Roman" panose="02020603050405020304" pitchFamily="18" charset="0"/>
              </a:rPr>
              <a:t>ДИНАМИКА ОБРАЩЕНИЙ ГРАЖДАН  ЗА ЯНВАРЬ- СЕНТЯБРЬ 2022 ГОДА</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lineChart>
        <c:grouping val="standard"/>
        <c:varyColors val="0"/>
        <c:ser>
          <c:idx val="2"/>
          <c:order val="2"/>
          <c:tx>
            <c:strRef>
              <c:f>Лист1!$A$4</c:f>
              <c:strCache>
                <c:ptCount val="1"/>
                <c:pt idx="0">
                  <c:v>всего  </c:v>
                </c:pt>
              </c:strCache>
            </c:strRef>
          </c:tx>
          <c:spPr>
            <a:ln w="31750" cap="rnd">
              <a:solidFill>
                <a:schemeClr val="accent1">
                  <a:lumMod val="75000"/>
                </a:schemeClr>
              </a:solidFill>
              <a:round/>
            </a:ln>
            <a:effectLst/>
          </c:spPr>
          <c:marker>
            <c:symbol val="circle"/>
            <c:size val="17"/>
            <c:spPr>
              <a:solidFill>
                <a:schemeClr val="accent3"/>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ru-RU"/>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Лист1!$B$1:$N$1</c:f>
              <c:strCache>
                <c:ptCount val="9"/>
                <c:pt idx="0">
                  <c:v>январь </c:v>
                </c:pt>
                <c:pt idx="1">
                  <c:v>февраль</c:v>
                </c:pt>
                <c:pt idx="2">
                  <c:v>март</c:v>
                </c:pt>
                <c:pt idx="3">
                  <c:v>апрель</c:v>
                </c:pt>
                <c:pt idx="4">
                  <c:v>май</c:v>
                </c:pt>
                <c:pt idx="5">
                  <c:v>июнь</c:v>
                </c:pt>
                <c:pt idx="6">
                  <c:v>июль</c:v>
                </c:pt>
                <c:pt idx="7">
                  <c:v>август</c:v>
                </c:pt>
                <c:pt idx="8">
                  <c:v>сентябрь</c:v>
                </c:pt>
              </c:strCache>
            </c:strRef>
          </c:cat>
          <c:val>
            <c:numRef>
              <c:f>Лист1!$B$4:$N$4</c:f>
              <c:numCache>
                <c:formatCode>General</c:formatCode>
                <c:ptCount val="9"/>
                <c:pt idx="0">
                  <c:v>49</c:v>
                </c:pt>
                <c:pt idx="1">
                  <c:v>54</c:v>
                </c:pt>
                <c:pt idx="2">
                  <c:v>64</c:v>
                </c:pt>
                <c:pt idx="3">
                  <c:v>78</c:v>
                </c:pt>
                <c:pt idx="4">
                  <c:v>57</c:v>
                </c:pt>
                <c:pt idx="5">
                  <c:v>62</c:v>
                </c:pt>
                <c:pt idx="6">
                  <c:v>61</c:v>
                </c:pt>
                <c:pt idx="7">
                  <c:v>57</c:v>
                </c:pt>
                <c:pt idx="8">
                  <c:v>52</c:v>
                </c:pt>
              </c:numCache>
            </c:numRef>
          </c:val>
          <c:smooth val="0"/>
          <c:extLst>
            <c:ext xmlns:c16="http://schemas.microsoft.com/office/drawing/2014/chart" uri="{C3380CC4-5D6E-409C-BE32-E72D297353CC}">
              <c16:uniqueId val="{00000000-F76F-4523-B128-37EBD5FAABF4}"/>
            </c:ext>
          </c:extLst>
        </c:ser>
        <c:dLbls>
          <c:dLblPos val="ctr"/>
          <c:showLegendKey val="0"/>
          <c:showVal val="1"/>
          <c:showCatName val="0"/>
          <c:showSerName val="0"/>
          <c:showPercent val="0"/>
          <c:showBubbleSize val="0"/>
        </c:dLbls>
        <c:marker val="1"/>
        <c:smooth val="0"/>
        <c:axId val="256350960"/>
        <c:axId val="257188384"/>
        <c:extLst>
          <c:ext xmlns:c15="http://schemas.microsoft.com/office/drawing/2012/chart" uri="{02D57815-91ED-43cb-92C2-25804820EDAC}">
            <c15:filteredLineSeries>
              <c15:ser>
                <c:idx val="0"/>
                <c:order val="0"/>
                <c:tx>
                  <c:strRef>
                    <c:extLst>
                      <c:ext uri="{02D57815-91ED-43cb-92C2-25804820EDAC}">
                        <c15:formulaRef>
                          <c15:sqref>Лист1!$A$2</c15:sqref>
                        </c15:formulaRef>
                      </c:ext>
                    </c:extLst>
                    <c:strCache>
                      <c:ptCount val="1"/>
                      <c:pt idx="0">
                        <c:v>поступили из Министерства просвещения РФ</c:v>
                      </c:pt>
                    </c:strCache>
                  </c:strRef>
                </c:tx>
                <c:spPr>
                  <a:ln w="31750" cap="rnd">
                    <a:solidFill>
                      <a:schemeClr val="accent1"/>
                    </a:solidFill>
                    <a:round/>
                  </a:ln>
                  <a:effectLst/>
                </c:spPr>
                <c:marker>
                  <c:symbol val="circle"/>
                  <c:size val="17"/>
                  <c:spPr>
                    <a:solidFill>
                      <a:schemeClr val="accent1"/>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ctr"/>
                  <c:showLegendKey val="0"/>
                  <c:showVal val="1"/>
                  <c:showCatName val="0"/>
                  <c:showSerName val="0"/>
                  <c:showPercent val="0"/>
                  <c:showBubbleSize val="0"/>
                  <c:showLeaderLines val="0"/>
                  <c:extLst>
                    <c:ext uri="{CE6537A1-D6FC-4f65-9D91-7224C49458BB}">
                      <c15:showLeaderLines val="1"/>
                      <c15:leaderLines>
                        <c:spPr>
                          <a:ln w="9525">
                            <a:solidFill>
                              <a:schemeClr val="dk1">
                                <a:lumMod val="50000"/>
                                <a:lumOff val="50000"/>
                              </a:schemeClr>
                            </a:solidFill>
                          </a:ln>
                          <a:effectLst/>
                        </c:spPr>
                      </c15:leaderLines>
                    </c:ext>
                  </c:extLst>
                </c:dLbls>
                <c:cat>
                  <c:strRef>
                    <c:extLst>
                      <c:ext uri="{02D57815-91ED-43cb-92C2-25804820EDAC}">
                        <c15:formulaRef>
                          <c15:sqref>Лист1!$B$1:$N$1</c15:sqref>
                        </c15:formulaRef>
                      </c:ext>
                    </c:extLst>
                    <c:strCache>
                      <c:ptCount val="9"/>
                      <c:pt idx="0">
                        <c:v>январь </c:v>
                      </c:pt>
                      <c:pt idx="1">
                        <c:v>февраль</c:v>
                      </c:pt>
                      <c:pt idx="2">
                        <c:v>март</c:v>
                      </c:pt>
                      <c:pt idx="3">
                        <c:v>апрель</c:v>
                      </c:pt>
                      <c:pt idx="4">
                        <c:v>май</c:v>
                      </c:pt>
                      <c:pt idx="5">
                        <c:v>июнь</c:v>
                      </c:pt>
                      <c:pt idx="6">
                        <c:v>июль</c:v>
                      </c:pt>
                      <c:pt idx="7">
                        <c:v>август</c:v>
                      </c:pt>
                      <c:pt idx="8">
                        <c:v>сентябрь</c:v>
                      </c:pt>
                    </c:strCache>
                  </c:strRef>
                </c:cat>
                <c:val>
                  <c:numRef>
                    <c:extLst>
                      <c:ext uri="{02D57815-91ED-43cb-92C2-25804820EDAC}">
                        <c15:formulaRef>
                          <c15:sqref>Лист1!$B$2:$N$2</c15:sqref>
                        </c15:formulaRef>
                      </c:ext>
                    </c:extLst>
                    <c:numCache>
                      <c:formatCode>General</c:formatCode>
                      <c:ptCount val="9"/>
                      <c:pt idx="0">
                        <c:v>30</c:v>
                      </c:pt>
                      <c:pt idx="1">
                        <c:v>48</c:v>
                      </c:pt>
                      <c:pt idx="2">
                        <c:v>54</c:v>
                      </c:pt>
                      <c:pt idx="3">
                        <c:v>78</c:v>
                      </c:pt>
                      <c:pt idx="4">
                        <c:v>57</c:v>
                      </c:pt>
                      <c:pt idx="5">
                        <c:v>62</c:v>
                      </c:pt>
                      <c:pt idx="6">
                        <c:v>61</c:v>
                      </c:pt>
                      <c:pt idx="7">
                        <c:v>57</c:v>
                      </c:pt>
                      <c:pt idx="8">
                        <c:v>52</c:v>
                      </c:pt>
                    </c:numCache>
                  </c:numRef>
                </c:val>
                <c:smooth val="0"/>
                <c:extLst>
                  <c:ext xmlns:c16="http://schemas.microsoft.com/office/drawing/2014/chart" uri="{C3380CC4-5D6E-409C-BE32-E72D297353CC}">
                    <c16:uniqueId val="{00000001-F76F-4523-B128-37EBD5FAABF4}"/>
                  </c:ext>
                </c:extLst>
              </c15:ser>
            </c15:filteredLineSeries>
            <c15:filteredLineSeries>
              <c15:ser>
                <c:idx val="1"/>
                <c:order val="1"/>
                <c:tx>
                  <c:strRef>
                    <c:extLst xmlns:c15="http://schemas.microsoft.com/office/drawing/2012/chart">
                      <c:ext xmlns:c15="http://schemas.microsoft.com/office/drawing/2012/chart" uri="{02D57815-91ED-43cb-92C2-25804820EDAC}">
                        <c15:formulaRef>
                          <c15:sqref>Лист1!$A$3</c15:sqref>
                        </c15:formulaRef>
                      </c:ext>
                    </c:extLst>
                    <c:strCache>
                      <c:ptCount val="1"/>
                      <c:pt idx="0">
                        <c:v>поступили в Центр</c:v>
                      </c:pt>
                    </c:strCache>
                  </c:strRef>
                </c:tx>
                <c:spPr>
                  <a:ln w="31750" cap="rnd">
                    <a:solidFill>
                      <a:schemeClr val="accent2"/>
                    </a:solidFill>
                    <a:round/>
                  </a:ln>
                  <a:effectLst/>
                </c:spPr>
                <c:marker>
                  <c:symbol val="circle"/>
                  <c:size val="17"/>
                  <c:spPr>
                    <a:solidFill>
                      <a:schemeClr val="accent2"/>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ct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ormulaRef>
                          <c15:sqref>Лист1!$B$1:$N$1</c15:sqref>
                        </c15:formulaRef>
                      </c:ext>
                    </c:extLst>
                    <c:strCache>
                      <c:ptCount val="9"/>
                      <c:pt idx="0">
                        <c:v>январь </c:v>
                      </c:pt>
                      <c:pt idx="1">
                        <c:v>февраль</c:v>
                      </c:pt>
                      <c:pt idx="2">
                        <c:v>март</c:v>
                      </c:pt>
                      <c:pt idx="3">
                        <c:v>апрель</c:v>
                      </c:pt>
                      <c:pt idx="4">
                        <c:v>май</c:v>
                      </c:pt>
                      <c:pt idx="5">
                        <c:v>июнь</c:v>
                      </c:pt>
                      <c:pt idx="6">
                        <c:v>июль</c:v>
                      </c:pt>
                      <c:pt idx="7">
                        <c:v>август</c:v>
                      </c:pt>
                      <c:pt idx="8">
                        <c:v>сентябрь</c:v>
                      </c:pt>
                    </c:strCache>
                  </c:strRef>
                </c:cat>
                <c:val>
                  <c:numRef>
                    <c:extLst>
                      <c:ext xmlns:c15="http://schemas.microsoft.com/office/drawing/2012/chart" uri="{02D57815-91ED-43cb-92C2-25804820EDAC}">
                        <c15:formulaRef>
                          <c15:sqref>Лист1!$B$3:$N$3</c15:sqref>
                        </c15:formulaRef>
                      </c:ext>
                    </c:extLst>
                    <c:numCache>
                      <c:formatCode>General</c:formatCode>
                      <c:ptCount val="9"/>
                      <c:pt idx="0">
                        <c:v>19</c:v>
                      </c:pt>
                      <c:pt idx="1">
                        <c:v>6</c:v>
                      </c:pt>
                      <c:pt idx="2">
                        <c:v>10</c:v>
                      </c:pt>
                    </c:numCache>
                  </c:numRef>
                </c:val>
                <c:smooth val="0"/>
                <c:extLst xmlns:c15="http://schemas.microsoft.com/office/drawing/2012/chart">
                  <c:ext xmlns:c16="http://schemas.microsoft.com/office/drawing/2014/chart" uri="{C3380CC4-5D6E-409C-BE32-E72D297353CC}">
                    <c16:uniqueId val="{00000002-F76F-4523-B128-37EBD5FAABF4}"/>
                  </c:ext>
                </c:extLst>
              </c15:ser>
            </c15:filteredLineSeries>
          </c:ext>
        </c:extLst>
      </c:lineChart>
      <c:catAx>
        <c:axId val="256350960"/>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ru-RU"/>
          </a:p>
        </c:txPr>
        <c:crossAx val="257188384"/>
        <c:crosses val="autoZero"/>
        <c:auto val="1"/>
        <c:lblAlgn val="ctr"/>
        <c:lblOffset val="100"/>
        <c:noMultiLvlLbl val="0"/>
      </c:catAx>
      <c:valAx>
        <c:axId val="257188384"/>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256350960"/>
        <c:crosses val="autoZero"/>
        <c:crossBetween val="between"/>
      </c:valAx>
      <c:spPr>
        <a:noFill/>
        <a:ln>
          <a:noFill/>
        </a:ln>
        <a:effectLst/>
      </c:spPr>
    </c:plotArea>
    <c:plotVisOnly val="1"/>
    <c:dispBlanksAs val="gap"/>
    <c:showDLblsOverMax val="0"/>
  </c:chart>
  <c:spPr>
    <a:noFill/>
    <a:ln w="9525" cap="flat" cmpd="sng" algn="ctr">
      <a:solidFill>
        <a:schemeClr val="dk1">
          <a:lumMod val="25000"/>
          <a:lumOff val="75000"/>
        </a:schemeClr>
      </a:solidFill>
      <a:round/>
    </a:ln>
    <a:effectLst/>
  </c:spPr>
  <c:txPr>
    <a:bodyPr/>
    <a:lstStyle/>
    <a:p>
      <a:pPr>
        <a:defRPr/>
      </a:pPr>
      <a:endParaRPr lang="ru-RU"/>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bg1"/>
                </a:solidFill>
                <a:latin typeface="Times New Roman" panose="02020603050405020304" pitchFamily="18" charset="0"/>
                <a:ea typeface="+mn-ea"/>
                <a:cs typeface="Times New Roman" panose="02020603050405020304" pitchFamily="18" charset="0"/>
              </a:defRPr>
            </a:pPr>
            <a:r>
              <a:rPr lang="ru-RU" sz="1800" dirty="0">
                <a:solidFill>
                  <a:schemeClr val="bg1"/>
                </a:solidFill>
                <a:latin typeface="Times New Roman" panose="02020603050405020304" pitchFamily="18" charset="0"/>
                <a:cs typeface="Times New Roman" panose="02020603050405020304" pitchFamily="18" charset="0"/>
              </a:rPr>
              <a:t>ТРУДОВЫЕ ОТНОШЕНИЯ В СФЕРЕ ОБРАЗОВАНИЯ</a:t>
            </a:r>
          </a:p>
        </c:rich>
      </c:tx>
      <c:layout>
        <c:manualLayout>
          <c:xMode val="edge"/>
          <c:yMode val="edge"/>
          <c:x val="0.22780004719904476"/>
          <c:y val="1.3634825030225907E-2"/>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manualLayout>
          <c:layoutTarget val="inner"/>
          <c:xMode val="edge"/>
          <c:yMode val="edge"/>
          <c:x val="2.840642751342996E-2"/>
          <c:y val="0.11628557918635524"/>
          <c:w val="0.50846920490527769"/>
          <c:h val="0.82018349805807267"/>
        </c:manualLayout>
      </c:layout>
      <c:pieChart>
        <c:varyColors val="1"/>
        <c:ser>
          <c:idx val="12"/>
          <c:order val="12"/>
          <c:tx>
            <c:strRef>
              <c:f>Лист1!$N$33</c:f>
              <c:strCache>
                <c:ptCount val="1"/>
                <c:pt idx="0">
                  <c:v>3 кв</c:v>
                </c:pt>
              </c:strCache>
            </c:strRef>
          </c:tx>
          <c:dPt>
            <c:idx val="0"/>
            <c:bubble3D val="0"/>
            <c:spPr>
              <a:solidFill>
                <a:schemeClr val="bg2">
                  <a:lumMod val="60000"/>
                  <a:lumOff val="40000"/>
                </a:schemeClr>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1-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3-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5-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7-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9-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B-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ext>
              </c:extLst>
              <c:f>(Лист1!$A$34:$A$35,Лист1!$A$39:$A$42)</c:f>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Лист1!$N$34:$N$42</c15:sqref>
                  </c15:fullRef>
                </c:ext>
              </c:extLst>
              <c:f>(Лист1!$N$34:$N$35,Лист1!$N$39:$N$42)</c:f>
              <c:numCache>
                <c:formatCode>General</c:formatCode>
                <c:ptCount val="6"/>
                <c:pt idx="0">
                  <c:v>1</c:v>
                </c:pt>
                <c:pt idx="1">
                  <c:v>1</c:v>
                </c:pt>
                <c:pt idx="2">
                  <c:v>4</c:v>
                </c:pt>
                <c:pt idx="3">
                  <c:v>3</c:v>
                </c:pt>
                <c:pt idx="4">
                  <c:v>9</c:v>
                </c:pt>
                <c:pt idx="5">
                  <c:v>7</c:v>
                </c:pt>
              </c:numCache>
            </c:numRef>
          </c:val>
          <c:extLst>
            <c:ext xmlns:c15="http://schemas.microsoft.com/office/drawing/2012/chart" uri="{02D57815-91ED-43cb-92C2-25804820EDAC}">
              <c15:categoryFilterExceptions/>
            </c:ext>
            <c:ext xmlns:c16="http://schemas.microsoft.com/office/drawing/2014/chart" uri="{C3380CC4-5D6E-409C-BE32-E72D297353CC}">
              <c16:uniqueId val="{0000000C-6EEA-4998-BBB9-583EBD5F8DBF}"/>
            </c:ext>
          </c:extLst>
        </c:ser>
        <c:dLbls>
          <c:dLblPos val="inEnd"/>
          <c:showLegendKey val="0"/>
          <c:showVal val="0"/>
          <c:showCatName val="0"/>
          <c:showSerName val="0"/>
          <c:showPercent val="1"/>
          <c:showBubbleSize val="0"/>
          <c:showLeaderLines val="1"/>
        </c:dLbls>
        <c:firstSliceAng val="0"/>
        <c:extLst>
          <c:ext xmlns:c15="http://schemas.microsoft.com/office/drawing/2012/chart" uri="{02D57815-91ED-43cb-92C2-25804820EDAC}">
            <c15:filteredPieSeries>
              <c15:ser>
                <c:idx val="0"/>
                <c:order val="0"/>
                <c:tx>
                  <c:strRef>
                    <c:extLst>
                      <c:ext uri="{02D57815-91ED-43cb-92C2-25804820EDAC}">
                        <c15:formulaRef>
                          <c15:sqref>Лист1!$B$33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E-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0-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2-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4-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6-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8-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uri="{CE6537A1-D6FC-4f65-9D91-7224C49458BB}"/>
                  </c:extLst>
                </c:dLbls>
                <c:cat>
                  <c:strRef>
                    <c:extLst>
                      <c:ex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uri="{02D57815-91ED-43cb-92C2-25804820EDAC}">
                        <c15:fullRef>
                          <c15:sqref>Лист1!$B$34:$B$42</c15:sqref>
                        </c15:fullRef>
                        <c15:formulaRef>
                          <c15:sqref>(Лист1!$B$34:$B$35,Лист1!$B$39:$B$42)</c15:sqref>
                        </c15:formulaRef>
                      </c:ext>
                    </c:extLst>
                    <c:numCache>
                      <c:formatCode>General</c:formatCode>
                      <c:ptCount val="6"/>
                      <c:pt idx="0">
                        <c:v>1</c:v>
                      </c:pt>
                      <c:pt idx="2">
                        <c:v>1</c:v>
                      </c:pt>
                      <c:pt idx="3">
                        <c:v>1</c:v>
                      </c:pt>
                      <c:pt idx="4">
                        <c:v>1</c:v>
                      </c:pt>
                    </c:numCache>
                  </c:numRef>
                </c:val>
                <c:extLst>
                  <c:ext uri="{02D57815-91ED-43cb-92C2-25804820EDAC}">
                    <c15:categoryFilterExceptions/>
                  </c:ext>
                  <c:ext xmlns:c16="http://schemas.microsoft.com/office/drawing/2014/chart" uri="{C3380CC4-5D6E-409C-BE32-E72D297353CC}">
                    <c16:uniqueId val="{00000019-6EEA-4998-BBB9-583EBD5F8DBF}"/>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1B-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1D-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F-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1-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3-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5-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Лист1!$C$34:$C$42</c15:sqref>
                        </c15:fullRef>
                        <c15:formulaRef>
                          <c15:sqref>(Лист1!$C$34:$C$35,Лист1!$C$39:$C$42)</c15:sqref>
                        </c15:formulaRef>
                      </c:ext>
                    </c:extLst>
                    <c:numCache>
                      <c:formatCode>General</c:formatCode>
                      <c:ptCount val="6"/>
                      <c:pt idx="1">
                        <c:v>1</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26-6EEA-4998-BBB9-583EBD5F8DBF}"/>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8-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A-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C-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E-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0-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2-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Лист1!$D$34:$D$42</c15:sqref>
                        </c15:fullRef>
                        <c15:formulaRef>
                          <c15:sqref>(Лист1!$D$34:$D$35,Лист1!$D$39:$D$42)</c15:sqref>
                        </c15:formulaRef>
                      </c:ext>
                    </c:extLst>
                    <c:numCache>
                      <c:formatCode>General</c:formatCode>
                      <c:ptCount val="6"/>
                      <c:pt idx="0">
                        <c:v>1</c:v>
                      </c:pt>
                      <c:pt idx="4">
                        <c:v>1</c:v>
                      </c:pt>
                      <c:pt idx="5">
                        <c:v>1</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33-6EEA-4998-BBB9-583EBD5F8DBF}"/>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5-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7-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9-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B-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D-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F-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Лист1!$E$34:$E$42</c15:sqref>
                        </c15:fullRef>
                        <c15:formulaRef>
                          <c15:sqref>(Лист1!$E$34:$E$35,Лист1!$E$39:$E$42)</c15:sqref>
                        </c15:formulaRef>
                      </c:ext>
                    </c:extLst>
                    <c:numCache>
                      <c:formatCode>General</c:formatCode>
                      <c:ptCount val="6"/>
                      <c:pt idx="0">
                        <c:v>2</c:v>
                      </c:pt>
                      <c:pt idx="1">
                        <c:v>1</c:v>
                      </c:pt>
                      <c:pt idx="2">
                        <c:v>1</c:v>
                      </c:pt>
                      <c:pt idx="3">
                        <c:v>1</c:v>
                      </c:pt>
                      <c:pt idx="4">
                        <c:v>2</c:v>
                      </c:pt>
                      <c:pt idx="5">
                        <c:v>1</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40-6EEA-4998-BBB9-583EBD5F8DBF}"/>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2-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4-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6-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8-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A-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C-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Лист1!$F$34:$F$42</c15:sqref>
                        </c15:fullRef>
                        <c15:formulaRef>
                          <c15:sqref>(Лист1!$F$34:$F$35,Лист1!$F$39:$F$42)</c15:sqref>
                        </c15:formulaRef>
                      </c:ext>
                    </c:extLst>
                    <c:numCache>
                      <c:formatCode>General</c:formatCode>
                      <c:ptCount val="6"/>
                      <c:pt idx="1">
                        <c:v>2</c:v>
                      </c:pt>
                      <c:pt idx="2">
                        <c:v>1</c:v>
                      </c:pt>
                      <c:pt idx="3">
                        <c:v>2</c:v>
                      </c:pt>
                      <c:pt idx="4">
                        <c:v>2</c:v>
                      </c:pt>
                      <c:pt idx="5">
                        <c:v>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4D-6EEA-4998-BBB9-583EBD5F8DBF}"/>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F-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1-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3-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5-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7-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9-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Лист1!$G$34:$G$42</c15:sqref>
                        </c15:fullRef>
                        <c15:formulaRef>
                          <c15:sqref>(Лист1!$G$34:$G$35,Лист1!$G$39:$G$42)</c15:sqref>
                        </c15:formulaRef>
                      </c:ext>
                    </c:extLst>
                    <c:numCache>
                      <c:formatCode>General</c:formatCode>
                      <c:ptCount val="6"/>
                      <c:pt idx="2">
                        <c:v>1</c:v>
                      </c:pt>
                      <c:pt idx="4">
                        <c:v>2</c:v>
                      </c:pt>
                      <c:pt idx="5">
                        <c:v>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5A-6EEA-4998-BBB9-583EBD5F8DBF}"/>
                  </c:ext>
                </c:extLst>
              </c15:ser>
            </c15:filteredPieSeries>
            <c15:filteredPieSeries>
              <c15:ser>
                <c:idx val="6"/>
                <c:order val="6"/>
                <c:tx>
                  <c:strRef>
                    <c:extLst xmlns:c15="http://schemas.microsoft.com/office/drawing/2012/chart">
                      <c:ext xmlns:c15="http://schemas.microsoft.com/office/drawing/2012/chart" uri="{02D57815-91ED-43cb-92C2-25804820EDAC}">
                        <c15:formulaRef>
                          <c15:sqref>Лист1!$H$33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C-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E-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0-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2-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4-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6-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Лист1!$H$34:$H$42</c15:sqref>
                        </c15:fullRef>
                        <c15:formulaRef>
                          <c15:sqref>(Лист1!$H$34:$H$35,Лист1!$H$39:$H$42)</c15:sqref>
                        </c15:formulaRef>
                      </c:ext>
                    </c:extLst>
                    <c:numCache>
                      <c:formatCode>General</c:formatCode>
                      <c:ptCount val="6"/>
                      <c:pt idx="2">
                        <c:v>1</c:v>
                      </c:pt>
                      <c:pt idx="5">
                        <c:v>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67-6EEA-4998-BBB9-583EBD5F8DBF}"/>
                  </c:ext>
                </c:extLst>
              </c15:ser>
            </c15:filteredPieSeries>
            <c15:filteredPieSeries>
              <c15:ser>
                <c:idx val="7"/>
                <c:order val="7"/>
                <c:tx>
                  <c:strRef>
                    <c:extLst xmlns:c15="http://schemas.microsoft.com/office/drawing/2012/chart">
                      <c:ext xmlns:c15="http://schemas.microsoft.com/office/drawing/2012/chart" uri="{02D57815-91ED-43cb-92C2-25804820EDAC}">
                        <c15:formulaRef>
                          <c15:sqref>Лист1!$I$33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9-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B-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D-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F-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1-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3-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Лист1!$I$34:$I$42</c15:sqref>
                        </c15:fullRef>
                        <c15:formulaRef>
                          <c15:sqref>(Лист1!$I$34:$I$35,Лист1!$I$39:$I$42)</c15:sqref>
                        </c15:formulaRef>
                      </c:ext>
                    </c:extLst>
                    <c:numCache>
                      <c:formatCode>General</c:formatCode>
                      <c:ptCount val="6"/>
                      <c:pt idx="1">
                        <c:v>2</c:v>
                      </c:pt>
                      <c:pt idx="2">
                        <c:v>3</c:v>
                      </c:pt>
                      <c:pt idx="3">
                        <c:v>2</c:v>
                      </c:pt>
                      <c:pt idx="4">
                        <c:v>4</c:v>
                      </c:pt>
                      <c:pt idx="5">
                        <c:v>6</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74-6EEA-4998-BBB9-583EBD5F8DBF}"/>
                  </c:ext>
                </c:extLst>
              </c15:ser>
            </c15:filteredPieSeries>
            <c15:filteredPieSeries>
              <c15:ser>
                <c:idx val="8"/>
                <c:order val="8"/>
                <c:tx>
                  <c:strRef>
                    <c:extLst xmlns:c15="http://schemas.microsoft.com/office/drawing/2012/chart">
                      <c:ext xmlns:c15="http://schemas.microsoft.com/office/drawing/2012/chart" uri="{02D57815-91ED-43cb-92C2-25804820EDAC}">
                        <c15:formulaRef>
                          <c15:sqref>Лист1!$J$33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6-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8-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A-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C-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E-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0-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Лист1!$J$34:$J$42</c15:sqref>
                        </c15:fullRef>
                        <c15:formulaRef>
                          <c15:sqref>(Лист1!$J$34:$J$35,Лист1!$J$39:$J$42)</c15:sqref>
                        </c15:formulaRef>
                      </c:ext>
                    </c:extLst>
                    <c:numCache>
                      <c:formatCode>General</c:formatCode>
                      <c:ptCount val="6"/>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81-6EEA-4998-BBB9-583EBD5F8DBF}"/>
                  </c:ext>
                </c:extLst>
              </c15:ser>
            </c15:filteredPieSeries>
            <c15:filteredPieSeries>
              <c15:ser>
                <c:idx val="9"/>
                <c:order val="9"/>
                <c:tx>
                  <c:strRef>
                    <c:extLst xmlns:c15="http://schemas.microsoft.com/office/drawing/2012/chart">
                      <c:ext xmlns:c15="http://schemas.microsoft.com/office/drawing/2012/chart" uri="{02D57815-91ED-43cb-92C2-25804820EDAC}">
                        <c15:formulaRef>
                          <c15:sqref>Лист1!$K$33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3-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5-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7-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9-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B-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D-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Лист1!$K$34:$K$42</c15:sqref>
                        </c15:fullRef>
                        <c15:formulaRef>
                          <c15:sqref>(Лист1!$K$34:$K$35,Лист1!$K$39:$K$42)</c15:sqref>
                        </c15:formulaRef>
                      </c:ext>
                    </c:extLst>
                    <c:numCache>
                      <c:formatCode>General</c:formatCode>
                      <c:ptCount val="6"/>
                      <c:pt idx="0">
                        <c:v>1</c:v>
                      </c:pt>
                      <c:pt idx="1">
                        <c:v>1</c:v>
                      </c:pt>
                      <c:pt idx="2">
                        <c:v>1</c:v>
                      </c:pt>
                      <c:pt idx="3">
                        <c:v>1</c:v>
                      </c:pt>
                      <c:pt idx="4">
                        <c:v>2</c:v>
                      </c:pt>
                      <c:pt idx="5">
                        <c:v>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8E-6EEA-4998-BBB9-583EBD5F8DBF}"/>
                  </c:ext>
                </c:extLst>
              </c15:ser>
            </c15:filteredPieSeries>
            <c15:filteredPieSeries>
              <c15:ser>
                <c:idx val="10"/>
                <c:order val="10"/>
                <c:tx>
                  <c:strRef>
                    <c:extLst xmlns:c15="http://schemas.microsoft.com/office/drawing/2012/chart">
                      <c:ext xmlns:c15="http://schemas.microsoft.com/office/drawing/2012/chart" uri="{02D57815-91ED-43cb-92C2-25804820EDAC}">
                        <c15:formulaRef>
                          <c15:sqref>Лист1!$L$33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0-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2-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4-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6-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8-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A-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Лист1!$L$34:$L$42</c15:sqref>
                        </c15:fullRef>
                        <c15:formulaRef>
                          <c15:sqref>(Лист1!$L$34:$L$35,Лист1!$L$39:$L$42)</c15:sqref>
                        </c15:formulaRef>
                      </c:ext>
                    </c:extLst>
                    <c:numCache>
                      <c:formatCode>General</c:formatCode>
                      <c:ptCount val="6"/>
                      <c:pt idx="2">
                        <c:v>1</c:v>
                      </c:pt>
                      <c:pt idx="4">
                        <c:v>1</c:v>
                      </c:pt>
                      <c:pt idx="5">
                        <c:v>3</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9B-6EEA-4998-BBB9-583EBD5F8DBF}"/>
                  </c:ext>
                </c:extLst>
              </c15:ser>
            </c15:filteredPieSeries>
            <c15:filteredPieSeries>
              <c15:ser>
                <c:idx val="11"/>
                <c:order val="11"/>
                <c:tx>
                  <c:strRef>
                    <c:extLst xmlns:c15="http://schemas.microsoft.com/office/drawing/2012/chart">
                      <c:ext xmlns:c15="http://schemas.microsoft.com/office/drawing/2012/chart" uri="{02D57815-91ED-43cb-92C2-25804820EDAC}">
                        <c15:formulaRef>
                          <c15:sqref>Лист1!$M$33</c15:sqref>
                        </c15:formulaRef>
                      </c:ext>
                    </c:extLst>
                    <c:strCache>
                      <c:ptCount val="1"/>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D-6EEA-4998-BBB9-583EBD5F8DBF}"/>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F-6EEA-4998-BBB9-583EBD5F8DBF}"/>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1-6EEA-4998-BBB9-583EBD5F8DBF}"/>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3-6EEA-4998-BBB9-583EBD5F8DBF}"/>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5-6EEA-4998-BBB9-583EBD5F8DBF}"/>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7-6EEA-4998-BBB9-583EBD5F8DB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Лист1!$A$34:$A$42</c15:sqref>
                        </c15:fullRef>
                        <c15:formulaRef>
                          <c15:sqref>(Лист1!$A$34:$A$35,Лист1!$A$39:$A$42)</c15:sqref>
                        </c15:formulaRef>
                      </c:ext>
                    </c:extLst>
                    <c:strCache>
                      <c:ptCount val="6"/>
                      <c:pt idx="0">
                        <c:v>обязанности педагогического работника</c:v>
                      </c:pt>
                      <c:pt idx="1">
                        <c:v>совместительство</c:v>
                      </c:pt>
                      <c:pt idx="2">
                        <c:v>нормирование рабочего времени</c:v>
                      </c:pt>
                      <c:pt idx="3">
                        <c:v>продолжительность ежегодного отпуска</c:v>
                      </c:pt>
                      <c:pt idx="4">
                        <c:v>вопросы оплаты труда</c:v>
                      </c:pt>
                      <c:pt idx="5">
                        <c:v>защита трудовых прав и интересов</c:v>
                      </c:pt>
                    </c:strCache>
                  </c:strRef>
                </c:cat>
                <c:val>
                  <c:numRef>
                    <c:extLst>
                      <c:ext xmlns:c15="http://schemas.microsoft.com/office/drawing/2012/chart" uri="{02D57815-91ED-43cb-92C2-25804820EDAC}">
                        <c15:fullRef>
                          <c15:sqref>Лист1!$M$34:$M$42</c15:sqref>
                        </c15:fullRef>
                        <c15:formulaRef>
                          <c15:sqref>(Лист1!$M$34:$M$35,Лист1!$M$39:$M$42)</c15:sqref>
                        </c15:formulaRef>
                      </c:ext>
                    </c:extLst>
                    <c:numCache>
                      <c:formatCode>General</c:formatCode>
                      <c:ptCount val="6"/>
                      <c:pt idx="2">
                        <c:v>2</c:v>
                      </c:pt>
                      <c:pt idx="3">
                        <c:v>2</c:v>
                      </c:pt>
                      <c:pt idx="4">
                        <c:v>6</c:v>
                      </c:pt>
                      <c:pt idx="5">
                        <c:v>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A8-6EEA-4998-BBB9-583EBD5F8DBF}"/>
                  </c:ext>
                </c:extLst>
              </c15:ser>
            </c15:filteredPieSeries>
          </c:ext>
        </c:extLst>
      </c:pieChart>
      <c:spPr>
        <a:noFill/>
        <a:ln>
          <a:noFill/>
        </a:ln>
        <a:effectLst/>
      </c:spPr>
    </c:plotArea>
    <c:legend>
      <c:legendPos val="b"/>
      <c:layout>
        <c:manualLayout>
          <c:xMode val="edge"/>
          <c:yMode val="edge"/>
          <c:x val="0.66148500897865803"/>
          <c:y val="0.23330167211420616"/>
          <c:w val="0.33755979036930295"/>
          <c:h val="0.52516714163607781"/>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u-RU"/>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ru-RU" sz="1800" b="1" i="0" baseline="0" dirty="0">
                <a:effectLst/>
                <a:latin typeface="Times New Roman" panose="02020603050405020304" pitchFamily="18" charset="0"/>
                <a:cs typeface="Times New Roman" panose="02020603050405020304" pitchFamily="18" charset="0"/>
              </a:rPr>
              <a:t>ТЕМАТИКА ОБРАЩЕНИЙ ГРАЖДАН ЗА ЯНВАРЬ-СЕНТЯБРЬ 2022Г. </a:t>
            </a:r>
          </a:p>
          <a:p>
            <a:pPr>
              <a:defRPr/>
            </a:pPr>
            <a:r>
              <a:rPr lang="ru-RU" sz="1800" b="1" i="0" baseline="0" dirty="0">
                <a:effectLst/>
                <a:latin typeface="Times New Roman" panose="02020603050405020304" pitchFamily="18" charset="0"/>
                <a:cs typeface="Times New Roman" panose="02020603050405020304" pitchFamily="18" charset="0"/>
              </a:rPr>
              <a:t>(наиболее часто встречающаяся тематика)</a:t>
            </a:r>
            <a:endParaRPr lang="ru-RU" dirty="0">
              <a:effectLst/>
              <a:latin typeface="Times New Roman" panose="02020603050405020304" pitchFamily="18" charset="0"/>
              <a:cs typeface="Times New Roman" panose="02020603050405020304" pitchFamily="18" charset="0"/>
            </a:endParaRP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ru-RU"/>
        </a:p>
      </c:txPr>
    </c:title>
    <c:autoTitleDeleted val="0"/>
    <c:plotArea>
      <c:layout/>
      <c:barChart>
        <c:barDir val="col"/>
        <c:grouping val="clustered"/>
        <c:varyColors val="0"/>
        <c:ser>
          <c:idx val="3"/>
          <c:order val="3"/>
          <c:tx>
            <c:strRef>
              <c:f>Лист1!$E$76</c:f>
              <c:strCache>
                <c:ptCount val="1"/>
                <c:pt idx="0">
                  <c:v>1квартал</c:v>
                </c:pt>
              </c:strCache>
            </c:strRef>
          </c:tx>
          <c:spPr>
            <a:solidFill>
              <a:schemeClr val="accent4">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ext>
              </c:extLst>
              <c:f>(Лист1!$A$77:$A$79,Лист1!$A$81:$A$82,Лист1!$A$84)</c:f>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Лист1!$E$77:$E$92</c15:sqref>
                  </c15:fullRef>
                </c:ext>
              </c:extLst>
              <c:f>(Лист1!$E$77:$E$79,Лист1!$E$81:$E$82,Лист1!$E$84)</c:f>
              <c:numCache>
                <c:formatCode>General</c:formatCode>
                <c:ptCount val="6"/>
                <c:pt idx="0">
                  <c:v>41</c:v>
                </c:pt>
                <c:pt idx="1">
                  <c:v>16</c:v>
                </c:pt>
                <c:pt idx="2">
                  <c:v>23</c:v>
                </c:pt>
                <c:pt idx="3">
                  <c:v>12</c:v>
                </c:pt>
                <c:pt idx="4">
                  <c:v>11</c:v>
                </c:pt>
                <c:pt idx="5">
                  <c:v>9</c:v>
                </c:pt>
              </c:numCache>
            </c:numRef>
          </c:val>
          <c:extLst>
            <c:ext xmlns:c16="http://schemas.microsoft.com/office/drawing/2014/chart" uri="{C3380CC4-5D6E-409C-BE32-E72D297353CC}">
              <c16:uniqueId val="{00000000-7269-4243-8D55-B0E1B7D7A36C}"/>
            </c:ext>
          </c:extLst>
        </c:ser>
        <c:ser>
          <c:idx val="7"/>
          <c:order val="7"/>
          <c:tx>
            <c:strRef>
              <c:f>Лист1!$I$76</c:f>
              <c:strCache>
                <c:ptCount val="1"/>
                <c:pt idx="0">
                  <c:v>2 квартал</c:v>
                </c:pt>
              </c:strCache>
            </c:strRef>
          </c:tx>
          <c:spPr>
            <a:solidFill>
              <a:schemeClr val="accent2">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ext>
              </c:extLst>
              <c:f>(Лист1!$A$77:$A$79,Лист1!$A$81:$A$82,Лист1!$A$84)</c:f>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Лист1!$I$77:$I$92</c15:sqref>
                  </c15:fullRef>
                </c:ext>
              </c:extLst>
              <c:f>(Лист1!$I$77:$I$79,Лист1!$I$81:$I$82,Лист1!$I$84)</c:f>
              <c:numCache>
                <c:formatCode>General</c:formatCode>
                <c:ptCount val="6"/>
                <c:pt idx="0">
                  <c:v>53</c:v>
                </c:pt>
                <c:pt idx="1">
                  <c:v>11</c:v>
                </c:pt>
                <c:pt idx="2">
                  <c:v>30</c:v>
                </c:pt>
                <c:pt idx="3">
                  <c:v>23</c:v>
                </c:pt>
                <c:pt idx="4">
                  <c:v>6</c:v>
                </c:pt>
                <c:pt idx="5">
                  <c:v>5</c:v>
                </c:pt>
              </c:numCache>
            </c:numRef>
          </c:val>
          <c:extLst>
            <c:ext xmlns:c16="http://schemas.microsoft.com/office/drawing/2014/chart" uri="{C3380CC4-5D6E-409C-BE32-E72D297353CC}">
              <c16:uniqueId val="{00000001-7269-4243-8D55-B0E1B7D7A36C}"/>
            </c:ext>
          </c:extLst>
        </c:ser>
        <c:ser>
          <c:idx val="12"/>
          <c:order val="12"/>
          <c:tx>
            <c:strRef>
              <c:f>Лист1!$N$76</c:f>
              <c:strCache>
                <c:ptCount val="1"/>
                <c:pt idx="0">
                  <c:v>3 кв.</c:v>
                </c:pt>
              </c:strCache>
            </c:strRef>
          </c:tx>
          <c:spPr>
            <a:solidFill>
              <a:schemeClr val="accent1">
                <a:lumMod val="80000"/>
                <a:lumOff val="2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ext>
              </c:extLst>
              <c:f>(Лист1!$A$77:$A$79,Лист1!$A$81:$A$82,Лист1!$A$84)</c:f>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Лист1!$N$77:$N$92</c15:sqref>
                  </c15:fullRef>
                </c:ext>
              </c:extLst>
              <c:f>(Лист1!$N$77:$N$79,Лист1!$N$81:$N$82,Лист1!$N$84)</c:f>
              <c:numCache>
                <c:formatCode>General</c:formatCode>
                <c:ptCount val="6"/>
                <c:pt idx="0">
                  <c:v>43</c:v>
                </c:pt>
                <c:pt idx="1">
                  <c:v>15</c:v>
                </c:pt>
                <c:pt idx="2">
                  <c:v>22</c:v>
                </c:pt>
                <c:pt idx="3">
                  <c:v>25</c:v>
                </c:pt>
                <c:pt idx="4">
                  <c:v>9</c:v>
                </c:pt>
                <c:pt idx="5">
                  <c:v>10</c:v>
                </c:pt>
              </c:numCache>
            </c:numRef>
          </c:val>
          <c:extLst>
            <c:ext xmlns:c16="http://schemas.microsoft.com/office/drawing/2014/chart" uri="{C3380CC4-5D6E-409C-BE32-E72D297353CC}">
              <c16:uniqueId val="{00000002-7269-4243-8D55-B0E1B7D7A36C}"/>
            </c:ext>
          </c:extLst>
        </c:ser>
        <c:dLbls>
          <c:dLblPos val="inEnd"/>
          <c:showLegendKey val="0"/>
          <c:showVal val="1"/>
          <c:showCatName val="0"/>
          <c:showSerName val="0"/>
          <c:showPercent val="0"/>
          <c:showBubbleSize val="0"/>
        </c:dLbls>
        <c:gapWidth val="65"/>
        <c:axId val="1926359935"/>
        <c:axId val="2014562991"/>
        <c:extLst>
          <c:ext xmlns:c15="http://schemas.microsoft.com/office/drawing/2012/chart" uri="{02D57815-91ED-43cb-92C2-25804820EDAC}">
            <c15:filteredBarSeries>
              <c15:ser>
                <c:idx val="0"/>
                <c:order val="0"/>
                <c:tx>
                  <c:strRef>
                    <c:extLst>
                      <c:ext uri="{02D57815-91ED-43cb-92C2-25804820EDAC}">
                        <c15:formulaRef>
                          <c15:sqref>Лист1!$B$76</c15:sqref>
                        </c15:formulaRef>
                      </c:ext>
                    </c:extLst>
                    <c:strCache>
                      <c:ptCount val="1"/>
                      <c:pt idx="0">
                        <c:v>январь</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uri="{CE6537A1-D6FC-4f65-9D91-7224C49458BB}">
                      <c15:showLeaderLines val="1"/>
                      <c15:leaderLines>
                        <c:spPr>
                          <a:ln w="9525">
                            <a:solidFill>
                              <a:schemeClr val="dk1">
                                <a:lumMod val="50000"/>
                                <a:lumOff val="50000"/>
                              </a:schemeClr>
                            </a:solidFill>
                          </a:ln>
                          <a:effectLst/>
                        </c:spPr>
                      </c15:leaderLines>
                    </c:ext>
                  </c:extLst>
                </c:dLbls>
                <c:cat>
                  <c:strRef>
                    <c:extLst>
                      <c:ext uri="{02D57815-91ED-43cb-92C2-25804820EDAC}">
                        <c15:fullRef>
                          <c15:sqref>Лист1!$A$77:$A$92</c15:sqref>
                        </c15:fullRef>
                        <c15:formulaRef>
                          <c15:sqref>(Лист1!$A$77:$A$79,Лист1!$A$81:$A$82,Лист1!$A$84)</c15:sqref>
                        </c15:formulaRef>
                      </c:ext>
                    </c:extLst>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uri="{02D57815-91ED-43cb-92C2-25804820EDAC}">
                        <c15:fullRef>
                          <c15:sqref>Лист1!$B$77:$B$92</c15:sqref>
                        </c15:fullRef>
                        <c15:formulaRef>
                          <c15:sqref>(Лист1!$B$77:$B$79,Лист1!$B$81:$B$82,Лист1!$B$84)</c15:sqref>
                        </c15:formulaRef>
                      </c:ext>
                    </c:extLst>
                    <c:numCache>
                      <c:formatCode>General</c:formatCode>
                      <c:ptCount val="6"/>
                      <c:pt idx="0">
                        <c:v>3</c:v>
                      </c:pt>
                      <c:pt idx="1">
                        <c:v>4</c:v>
                      </c:pt>
                      <c:pt idx="2">
                        <c:v>2</c:v>
                      </c:pt>
                      <c:pt idx="3">
                        <c:v>4</c:v>
                      </c:pt>
                      <c:pt idx="4">
                        <c:v>2</c:v>
                      </c:pt>
                      <c:pt idx="5">
                        <c:v>3</c:v>
                      </c:pt>
                    </c:numCache>
                  </c:numRef>
                </c:val>
                <c:extLst>
                  <c:ext xmlns:c16="http://schemas.microsoft.com/office/drawing/2014/chart" uri="{C3380CC4-5D6E-409C-BE32-E72D297353CC}">
                    <c16:uniqueId val="{00000003-7269-4243-8D55-B0E1B7D7A36C}"/>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Лист1!$C$76</c15:sqref>
                        </c15:formulaRef>
                      </c:ext>
                    </c:extLst>
                    <c:strCache>
                      <c:ptCount val="1"/>
                      <c:pt idx="0">
                        <c:v>февраль </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15:formulaRef>
                          <c15:sqref>(Лист1!$A$77:$A$79,Лист1!$A$81:$A$82,Лист1!$A$84)</c15:sqref>
                        </c15:formulaRef>
                      </c:ext>
                    </c:extLst>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Лист1!$C$77:$C$92</c15:sqref>
                        </c15:fullRef>
                        <c15:formulaRef>
                          <c15:sqref>(Лист1!$C$77:$C$79,Лист1!$C$81:$C$82,Лист1!$C$84)</c15:sqref>
                        </c15:formulaRef>
                      </c:ext>
                    </c:extLst>
                    <c:numCache>
                      <c:formatCode>General</c:formatCode>
                      <c:ptCount val="6"/>
                      <c:pt idx="0">
                        <c:v>11</c:v>
                      </c:pt>
                      <c:pt idx="1">
                        <c:v>2</c:v>
                      </c:pt>
                      <c:pt idx="2">
                        <c:v>7</c:v>
                      </c:pt>
                      <c:pt idx="4">
                        <c:v>5</c:v>
                      </c:pt>
                      <c:pt idx="5">
                        <c:v>3</c:v>
                      </c:pt>
                    </c:numCache>
                  </c:numRef>
                </c:val>
                <c:extLst>
                  <c:ext xmlns:c16="http://schemas.microsoft.com/office/drawing/2014/chart" uri="{C3380CC4-5D6E-409C-BE32-E72D297353CC}">
                    <c16:uniqueId val="{00000004-7269-4243-8D55-B0E1B7D7A36C}"/>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Лист1!$D$76</c15:sqref>
                        </c15:formulaRef>
                      </c:ext>
                    </c:extLst>
                    <c:strCache>
                      <c:ptCount val="1"/>
                      <c:pt idx="0">
                        <c:v>март</c:v>
                      </c:pt>
                    </c:strCache>
                  </c:strRef>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15:formulaRef>
                          <c15:sqref>(Лист1!$A$77:$A$79,Лист1!$A$81:$A$82,Лист1!$A$84)</c15:sqref>
                        </c15:formulaRef>
                      </c:ext>
                    </c:extLst>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Лист1!$D$77:$D$92</c15:sqref>
                        </c15:fullRef>
                        <c15:formulaRef>
                          <c15:sqref>(Лист1!$D$77:$D$79,Лист1!$D$81:$D$82,Лист1!$D$84)</c15:sqref>
                        </c15:formulaRef>
                      </c:ext>
                    </c:extLst>
                    <c:numCache>
                      <c:formatCode>General</c:formatCode>
                      <c:ptCount val="6"/>
                      <c:pt idx="0">
                        <c:v>15</c:v>
                      </c:pt>
                      <c:pt idx="1">
                        <c:v>3</c:v>
                      </c:pt>
                      <c:pt idx="2">
                        <c:v>7</c:v>
                      </c:pt>
                      <c:pt idx="3">
                        <c:v>4</c:v>
                      </c:pt>
                      <c:pt idx="4">
                        <c:v>4</c:v>
                      </c:pt>
                      <c:pt idx="5">
                        <c:v>2</c:v>
                      </c:pt>
                    </c:numCache>
                  </c:numRef>
                </c:val>
                <c:extLst>
                  <c:ext xmlns:c16="http://schemas.microsoft.com/office/drawing/2014/chart" uri="{C3380CC4-5D6E-409C-BE32-E72D297353CC}">
                    <c16:uniqueId val="{00000005-7269-4243-8D55-B0E1B7D7A36C}"/>
                  </c:ext>
                </c:extLst>
              </c15:ser>
            </c15:filteredBarSeries>
            <c15:filteredBarSeries>
              <c15:ser>
                <c:idx val="4"/>
                <c:order val="4"/>
                <c:tx>
                  <c:strRef>
                    <c:extLst xmlns:c15="http://schemas.microsoft.com/office/drawing/2012/chart">
                      <c:ext xmlns:c15="http://schemas.microsoft.com/office/drawing/2012/chart" uri="{02D57815-91ED-43cb-92C2-25804820EDAC}">
                        <c15:formulaRef>
                          <c15:sqref>Лист1!$F$76</c15:sqref>
                        </c15:formulaRef>
                      </c:ext>
                    </c:extLst>
                    <c:strCache>
                      <c:ptCount val="1"/>
                      <c:pt idx="0">
                        <c:v>апрель</c:v>
                      </c:pt>
                    </c:strCache>
                  </c:strRef>
                </c:tx>
                <c:spPr>
                  <a:solidFill>
                    <a:schemeClr val="accent5">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15:formulaRef>
                          <c15:sqref>(Лист1!$A$77:$A$79,Лист1!$A$81:$A$82,Лист1!$A$84)</c15:sqref>
                        </c15:formulaRef>
                      </c:ext>
                    </c:extLst>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Лист1!$F$77:$F$92</c15:sqref>
                        </c15:fullRef>
                        <c15:formulaRef>
                          <c15:sqref>(Лист1!$F$77:$F$79,Лист1!$F$81:$F$82,Лист1!$F$84)</c15:sqref>
                        </c15:formulaRef>
                      </c:ext>
                    </c:extLst>
                    <c:numCache>
                      <c:formatCode>General</c:formatCode>
                      <c:ptCount val="6"/>
                      <c:pt idx="0">
                        <c:v>29</c:v>
                      </c:pt>
                      <c:pt idx="1">
                        <c:v>2</c:v>
                      </c:pt>
                      <c:pt idx="2">
                        <c:v>7</c:v>
                      </c:pt>
                      <c:pt idx="3">
                        <c:v>11</c:v>
                      </c:pt>
                      <c:pt idx="4">
                        <c:v>1</c:v>
                      </c:pt>
                      <c:pt idx="5">
                        <c:v>2</c:v>
                      </c:pt>
                    </c:numCache>
                  </c:numRef>
                </c:val>
                <c:extLst>
                  <c:ext xmlns:c16="http://schemas.microsoft.com/office/drawing/2014/chart" uri="{C3380CC4-5D6E-409C-BE32-E72D297353CC}">
                    <c16:uniqueId val="{00000006-7269-4243-8D55-B0E1B7D7A36C}"/>
                  </c:ext>
                </c:extLst>
              </c15:ser>
            </c15:filteredBarSeries>
            <c15:filteredBarSeries>
              <c15:ser>
                <c:idx val="5"/>
                <c:order val="5"/>
                <c:tx>
                  <c:strRef>
                    <c:extLst xmlns:c15="http://schemas.microsoft.com/office/drawing/2012/chart">
                      <c:ext xmlns:c15="http://schemas.microsoft.com/office/drawing/2012/chart" uri="{02D57815-91ED-43cb-92C2-25804820EDAC}">
                        <c15:formulaRef>
                          <c15:sqref>Лист1!$G$76</c15:sqref>
                        </c15:formulaRef>
                      </c:ext>
                    </c:extLst>
                    <c:strCache>
                      <c:ptCount val="1"/>
                      <c:pt idx="0">
                        <c:v>май</c:v>
                      </c:pt>
                    </c:strCache>
                  </c:strRef>
                </c:tx>
                <c:spPr>
                  <a:solidFill>
                    <a:schemeClr val="accent6">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15:formulaRef>
                          <c15:sqref>(Лист1!$A$77:$A$79,Лист1!$A$81:$A$82,Лист1!$A$84)</c15:sqref>
                        </c15:formulaRef>
                      </c:ext>
                    </c:extLst>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Лист1!$G$77:$G$92</c15:sqref>
                        </c15:fullRef>
                        <c15:formulaRef>
                          <c15:sqref>(Лист1!$G$77:$G$79,Лист1!$G$81:$G$82,Лист1!$G$84)</c15:sqref>
                        </c15:formulaRef>
                      </c:ext>
                    </c:extLst>
                    <c:numCache>
                      <c:formatCode>General</c:formatCode>
                      <c:ptCount val="6"/>
                      <c:pt idx="0">
                        <c:v>15</c:v>
                      </c:pt>
                      <c:pt idx="1">
                        <c:v>3</c:v>
                      </c:pt>
                      <c:pt idx="2">
                        <c:v>11</c:v>
                      </c:pt>
                      <c:pt idx="3">
                        <c:v>6</c:v>
                      </c:pt>
                      <c:pt idx="4">
                        <c:v>1</c:v>
                      </c:pt>
                      <c:pt idx="5">
                        <c:v>1</c:v>
                      </c:pt>
                    </c:numCache>
                  </c:numRef>
                </c:val>
                <c:extLst>
                  <c:ext xmlns:c16="http://schemas.microsoft.com/office/drawing/2014/chart" uri="{C3380CC4-5D6E-409C-BE32-E72D297353CC}">
                    <c16:uniqueId val="{00000007-7269-4243-8D55-B0E1B7D7A36C}"/>
                  </c:ext>
                </c:extLst>
              </c15:ser>
            </c15:filteredBarSeries>
            <c15:filteredBarSeries>
              <c15:ser>
                <c:idx val="6"/>
                <c:order val="6"/>
                <c:tx>
                  <c:strRef>
                    <c:extLst xmlns:c15="http://schemas.microsoft.com/office/drawing/2012/chart">
                      <c:ext xmlns:c15="http://schemas.microsoft.com/office/drawing/2012/chart" uri="{02D57815-91ED-43cb-92C2-25804820EDAC}">
                        <c15:formulaRef>
                          <c15:sqref>Лист1!$H$76</c15:sqref>
                        </c15:formulaRef>
                      </c:ext>
                    </c:extLst>
                    <c:strCache>
                      <c:ptCount val="1"/>
                      <c:pt idx="0">
                        <c:v>июнь</c:v>
                      </c:pt>
                    </c:strCache>
                  </c:strRef>
                </c:tx>
                <c:spPr>
                  <a:solidFill>
                    <a:schemeClr val="accent1">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15:formulaRef>
                          <c15:sqref>(Лист1!$A$77:$A$79,Лист1!$A$81:$A$82,Лист1!$A$84)</c15:sqref>
                        </c15:formulaRef>
                      </c:ext>
                    </c:extLst>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Лист1!$H$77:$H$92</c15:sqref>
                        </c15:fullRef>
                        <c15:formulaRef>
                          <c15:sqref>(Лист1!$H$77:$H$79,Лист1!$H$81:$H$82,Лист1!$H$84)</c15:sqref>
                        </c15:formulaRef>
                      </c:ext>
                    </c:extLst>
                    <c:numCache>
                      <c:formatCode>General</c:formatCode>
                      <c:ptCount val="6"/>
                      <c:pt idx="0">
                        <c:v>9</c:v>
                      </c:pt>
                      <c:pt idx="1">
                        <c:v>6</c:v>
                      </c:pt>
                      <c:pt idx="2">
                        <c:v>12</c:v>
                      </c:pt>
                      <c:pt idx="3">
                        <c:v>6</c:v>
                      </c:pt>
                      <c:pt idx="4">
                        <c:v>4</c:v>
                      </c:pt>
                      <c:pt idx="5">
                        <c:v>2</c:v>
                      </c:pt>
                    </c:numCache>
                  </c:numRef>
                </c:val>
                <c:extLst>
                  <c:ext xmlns:c16="http://schemas.microsoft.com/office/drawing/2014/chart" uri="{C3380CC4-5D6E-409C-BE32-E72D297353CC}">
                    <c16:uniqueId val="{00000008-7269-4243-8D55-B0E1B7D7A36C}"/>
                  </c:ext>
                </c:extLst>
              </c15:ser>
            </c15:filteredBarSeries>
            <c15:filteredBarSeries>
              <c15:ser>
                <c:idx val="8"/>
                <c:order val="8"/>
                <c:tx>
                  <c:strRef>
                    <c:extLst xmlns:c15="http://schemas.microsoft.com/office/drawing/2012/chart">
                      <c:ext xmlns:c15="http://schemas.microsoft.com/office/drawing/2012/chart" uri="{02D57815-91ED-43cb-92C2-25804820EDAC}">
                        <c15:formulaRef>
                          <c15:sqref>Лист1!$J$76</c15:sqref>
                        </c15:formulaRef>
                      </c:ext>
                    </c:extLst>
                    <c:strCache>
                      <c:ptCount val="1"/>
                      <c:pt idx="0">
                        <c:v>1 полугодие</c:v>
                      </c:pt>
                    </c:strCache>
                  </c:strRef>
                </c:tx>
                <c:spPr>
                  <a:solidFill>
                    <a:schemeClr val="accent3">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15:formulaRef>
                          <c15:sqref>(Лист1!$A$77:$A$79,Лист1!$A$81:$A$82,Лист1!$A$84)</c15:sqref>
                        </c15:formulaRef>
                      </c:ext>
                    </c:extLst>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Лист1!$J$77:$J$92</c15:sqref>
                        </c15:fullRef>
                        <c15:formulaRef>
                          <c15:sqref>(Лист1!$J$77:$J$79,Лист1!$J$81:$J$82,Лист1!$J$84)</c15:sqref>
                        </c15:formulaRef>
                      </c:ext>
                    </c:extLst>
                    <c:numCache>
                      <c:formatCode>General</c:formatCode>
                      <c:ptCount val="6"/>
                      <c:pt idx="0">
                        <c:v>94</c:v>
                      </c:pt>
                      <c:pt idx="1">
                        <c:v>27</c:v>
                      </c:pt>
                      <c:pt idx="2">
                        <c:v>53</c:v>
                      </c:pt>
                      <c:pt idx="3">
                        <c:v>35</c:v>
                      </c:pt>
                      <c:pt idx="4">
                        <c:v>17</c:v>
                      </c:pt>
                      <c:pt idx="5">
                        <c:v>14</c:v>
                      </c:pt>
                    </c:numCache>
                  </c:numRef>
                </c:val>
                <c:extLst>
                  <c:ext xmlns:c16="http://schemas.microsoft.com/office/drawing/2014/chart" uri="{C3380CC4-5D6E-409C-BE32-E72D297353CC}">
                    <c16:uniqueId val="{00000009-7269-4243-8D55-B0E1B7D7A36C}"/>
                  </c:ext>
                </c:extLst>
              </c15:ser>
            </c15:filteredBarSeries>
            <c15:filteredBarSeries>
              <c15:ser>
                <c:idx val="9"/>
                <c:order val="9"/>
                <c:tx>
                  <c:strRef>
                    <c:extLst xmlns:c15="http://schemas.microsoft.com/office/drawing/2012/chart">
                      <c:ext xmlns:c15="http://schemas.microsoft.com/office/drawing/2012/chart" uri="{02D57815-91ED-43cb-92C2-25804820EDAC}">
                        <c15:formulaRef>
                          <c15:sqref>Лист1!$K$76</c15:sqref>
                        </c15:formulaRef>
                      </c:ext>
                    </c:extLst>
                    <c:strCache>
                      <c:ptCount val="1"/>
                      <c:pt idx="0">
                        <c:v>июль</c:v>
                      </c:pt>
                    </c:strCache>
                  </c:strRef>
                </c:tx>
                <c:spPr>
                  <a:solidFill>
                    <a:schemeClr val="accent4">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15:formulaRef>
                          <c15:sqref>(Лист1!$A$77:$A$79,Лист1!$A$81:$A$82,Лист1!$A$84)</c15:sqref>
                        </c15:formulaRef>
                      </c:ext>
                    </c:extLst>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Лист1!$K$77:$K$92</c15:sqref>
                        </c15:fullRef>
                        <c15:formulaRef>
                          <c15:sqref>(Лист1!$K$77:$K$79,Лист1!$K$81:$K$82,Лист1!$K$84)</c15:sqref>
                        </c15:formulaRef>
                      </c:ext>
                    </c:extLst>
                    <c:numCache>
                      <c:formatCode>General</c:formatCode>
                      <c:ptCount val="6"/>
                      <c:pt idx="0">
                        <c:v>18</c:v>
                      </c:pt>
                      <c:pt idx="1">
                        <c:v>7</c:v>
                      </c:pt>
                      <c:pt idx="2">
                        <c:v>8</c:v>
                      </c:pt>
                      <c:pt idx="3">
                        <c:v>8</c:v>
                      </c:pt>
                      <c:pt idx="4">
                        <c:v>2</c:v>
                      </c:pt>
                      <c:pt idx="5">
                        <c:v>1</c:v>
                      </c:pt>
                    </c:numCache>
                  </c:numRef>
                </c:val>
                <c:extLst>
                  <c:ext xmlns:c16="http://schemas.microsoft.com/office/drawing/2014/chart" uri="{C3380CC4-5D6E-409C-BE32-E72D297353CC}">
                    <c16:uniqueId val="{0000000A-7269-4243-8D55-B0E1B7D7A36C}"/>
                  </c:ext>
                </c:extLst>
              </c15:ser>
            </c15:filteredBarSeries>
            <c15:filteredBarSeries>
              <c15:ser>
                <c:idx val="10"/>
                <c:order val="10"/>
                <c:tx>
                  <c:strRef>
                    <c:extLst xmlns:c15="http://schemas.microsoft.com/office/drawing/2012/chart">
                      <c:ext xmlns:c15="http://schemas.microsoft.com/office/drawing/2012/chart" uri="{02D57815-91ED-43cb-92C2-25804820EDAC}">
                        <c15:formulaRef>
                          <c15:sqref>Лист1!$L$76</c15:sqref>
                        </c15:formulaRef>
                      </c:ext>
                    </c:extLst>
                    <c:strCache>
                      <c:ptCount val="1"/>
                      <c:pt idx="0">
                        <c:v>август</c:v>
                      </c:pt>
                    </c:strCache>
                  </c:strRef>
                </c:tx>
                <c:spPr>
                  <a:solidFill>
                    <a:schemeClr val="accent5">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15:formulaRef>
                          <c15:sqref>(Лист1!$A$77:$A$79,Лист1!$A$81:$A$82,Лист1!$A$84)</c15:sqref>
                        </c15:formulaRef>
                      </c:ext>
                    </c:extLst>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Лист1!$L$77:$L$92</c15:sqref>
                        </c15:fullRef>
                        <c15:formulaRef>
                          <c15:sqref>(Лист1!$L$77:$L$79,Лист1!$L$81:$L$82,Лист1!$L$84)</c15:sqref>
                        </c15:formulaRef>
                      </c:ext>
                    </c:extLst>
                    <c:numCache>
                      <c:formatCode>General</c:formatCode>
                      <c:ptCount val="6"/>
                      <c:pt idx="0">
                        <c:v>10</c:v>
                      </c:pt>
                      <c:pt idx="1">
                        <c:v>6</c:v>
                      </c:pt>
                      <c:pt idx="2">
                        <c:v>8</c:v>
                      </c:pt>
                      <c:pt idx="3">
                        <c:v>5</c:v>
                      </c:pt>
                      <c:pt idx="4">
                        <c:v>3</c:v>
                      </c:pt>
                      <c:pt idx="5">
                        <c:v>5</c:v>
                      </c:pt>
                    </c:numCache>
                  </c:numRef>
                </c:val>
                <c:extLst>
                  <c:ext xmlns:c16="http://schemas.microsoft.com/office/drawing/2014/chart" uri="{C3380CC4-5D6E-409C-BE32-E72D297353CC}">
                    <c16:uniqueId val="{0000000B-7269-4243-8D55-B0E1B7D7A36C}"/>
                  </c:ext>
                </c:extLst>
              </c15:ser>
            </c15:filteredBarSeries>
            <c15:filteredBarSeries>
              <c15:ser>
                <c:idx val="11"/>
                <c:order val="11"/>
                <c:tx>
                  <c:strRef>
                    <c:extLst xmlns:c15="http://schemas.microsoft.com/office/drawing/2012/chart">
                      <c:ext xmlns:c15="http://schemas.microsoft.com/office/drawing/2012/chart" uri="{02D57815-91ED-43cb-92C2-25804820EDAC}">
                        <c15:formulaRef>
                          <c15:sqref>Лист1!$M$76</c15:sqref>
                        </c15:formulaRef>
                      </c:ext>
                    </c:extLst>
                    <c:strCache>
                      <c:ptCount val="1"/>
                      <c:pt idx="0">
                        <c:v>сентябрь</c:v>
                      </c:pt>
                    </c:strCache>
                  </c:strRef>
                </c:tx>
                <c:spPr>
                  <a:solidFill>
                    <a:schemeClr val="accent6">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Лист1!$A$77:$A$92</c15:sqref>
                        </c15:fullRef>
                        <c15:formulaRef>
                          <c15:sqref>(Лист1!$A$77:$A$79,Лист1!$A$81:$A$82,Лист1!$A$84)</c15:sqref>
                        </c15:formulaRef>
                      </c:ext>
                    </c:extLst>
                    <c:strCache>
                      <c:ptCount val="6"/>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Коммерческая деятельность в образовании</c:v>
                      </c:pt>
                    </c:strCache>
                  </c:strRef>
                </c:cat>
                <c:val>
                  <c:numRef>
                    <c:extLst>
                      <c:ext xmlns:c15="http://schemas.microsoft.com/office/drawing/2012/chart" uri="{02D57815-91ED-43cb-92C2-25804820EDAC}">
                        <c15:fullRef>
                          <c15:sqref>Лист1!$M$77:$M$92</c15:sqref>
                        </c15:fullRef>
                        <c15:formulaRef>
                          <c15:sqref>(Лист1!$M$77:$M$79,Лист1!$M$81:$M$82,Лист1!$M$84)</c15:sqref>
                        </c15:formulaRef>
                      </c:ext>
                    </c:extLst>
                    <c:numCache>
                      <c:formatCode>General</c:formatCode>
                      <c:ptCount val="6"/>
                      <c:pt idx="0">
                        <c:v>15</c:v>
                      </c:pt>
                      <c:pt idx="1">
                        <c:v>2</c:v>
                      </c:pt>
                      <c:pt idx="2">
                        <c:v>6</c:v>
                      </c:pt>
                      <c:pt idx="3">
                        <c:v>12</c:v>
                      </c:pt>
                      <c:pt idx="4">
                        <c:v>4</c:v>
                      </c:pt>
                      <c:pt idx="5">
                        <c:v>4</c:v>
                      </c:pt>
                    </c:numCache>
                  </c:numRef>
                </c:val>
                <c:extLst>
                  <c:ext xmlns:c16="http://schemas.microsoft.com/office/drawing/2014/chart" uri="{C3380CC4-5D6E-409C-BE32-E72D297353CC}">
                    <c16:uniqueId val="{0000000C-7269-4243-8D55-B0E1B7D7A36C}"/>
                  </c:ext>
                </c:extLst>
              </c15:ser>
            </c15:filteredBarSeries>
          </c:ext>
        </c:extLst>
      </c:barChart>
      <c:catAx>
        <c:axId val="1926359935"/>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bg1"/>
                </a:solidFill>
                <a:latin typeface="Times New Roman" panose="02020603050405020304" pitchFamily="18" charset="0"/>
                <a:ea typeface="+mn-ea"/>
                <a:cs typeface="Times New Roman" panose="02020603050405020304" pitchFamily="18" charset="0"/>
              </a:defRPr>
            </a:pPr>
            <a:endParaRPr lang="ru-RU"/>
          </a:p>
        </c:txPr>
        <c:crossAx val="2014562991"/>
        <c:crosses val="autoZero"/>
        <c:auto val="1"/>
        <c:lblAlgn val="ctr"/>
        <c:lblOffset val="100"/>
        <c:noMultiLvlLbl val="0"/>
      </c:catAx>
      <c:valAx>
        <c:axId val="2014562991"/>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ru-RU"/>
          </a:p>
        </c:txPr>
        <c:crossAx val="1926359935"/>
        <c:crosses val="autoZero"/>
        <c:crossBetween val="between"/>
      </c:valAx>
      <c:spPr>
        <a:noFill/>
        <a:ln>
          <a:noFill/>
        </a:ln>
        <a:effectLst/>
      </c:spPr>
    </c:plotArea>
    <c:legend>
      <c:legendPos val="b"/>
      <c:layout>
        <c:manualLayout>
          <c:xMode val="edge"/>
          <c:yMode val="edge"/>
          <c:x val="0.37441593707460125"/>
          <c:y val="0.91475866447575716"/>
          <c:w val="0.32307738040470241"/>
          <c:h val="7.3097945998251174E-2"/>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dk1">
          <a:lumMod val="25000"/>
          <a:lumOff val="75000"/>
        </a:schemeClr>
      </a:solidFill>
      <a:round/>
    </a:ln>
    <a:effectLst/>
  </c:spPr>
  <c:txPr>
    <a:bodyPr/>
    <a:lstStyle/>
    <a:p>
      <a:pPr>
        <a:defRPr/>
      </a:pPr>
      <a:endParaRPr lang="ru-RU"/>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ru-RU" sz="1800" b="1" i="0" baseline="0" dirty="0">
                <a:solidFill>
                  <a:schemeClr val="bg1"/>
                </a:solidFill>
                <a:effectLst/>
                <a:latin typeface="Times New Roman" panose="02020603050405020304" pitchFamily="18" charset="0"/>
                <a:cs typeface="Times New Roman" panose="02020603050405020304" pitchFamily="18" charset="0"/>
              </a:rPr>
              <a:t>ДОЛЯ ОБРАЩЕНИЙ ГРАЖДАН, ПОСТУПИВШИХ  ЗА 3 КВАРТАЛ 2022 Г. ПО ОТРАСЛЯМ ПРАВА, НОРМЫ КОТОРЫХ ИСПОЛЬЗОВАЛИСЬ ПРИ ПОДГОТОВКЕ ОТВЕТОВ</a:t>
            </a:r>
            <a:endParaRPr lang="ru-RU" dirty="0">
              <a:solidFill>
                <a:schemeClr val="bg1"/>
              </a:solidFill>
              <a:effectLst/>
              <a:latin typeface="Times New Roman" panose="02020603050405020304" pitchFamily="18" charset="0"/>
              <a:cs typeface="Times New Roman" panose="02020603050405020304" pitchFamily="18" charset="0"/>
            </a:endParaRPr>
          </a:p>
        </c:rich>
      </c:tx>
      <c:layout>
        <c:manualLayout>
          <c:xMode val="edge"/>
          <c:yMode val="edge"/>
          <c:x val="0.1175422221565486"/>
          <c:y val="1.1546185803888791E-2"/>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ru-RU"/>
        </a:p>
      </c:txPr>
    </c:title>
    <c:autoTitleDeleted val="0"/>
    <c:plotArea>
      <c:layout>
        <c:manualLayout>
          <c:layoutTarget val="inner"/>
          <c:xMode val="edge"/>
          <c:yMode val="edge"/>
          <c:x val="4.9007377083201763E-2"/>
          <c:y val="0.15799030908321163"/>
          <c:w val="0.93784430223593918"/>
          <c:h val="0.68098979602041454"/>
        </c:manualLayout>
      </c:layout>
      <c:ofPieChart>
        <c:ofPieType val="bar"/>
        <c:varyColors val="1"/>
        <c:ser>
          <c:idx val="12"/>
          <c:order val="12"/>
          <c:tx>
            <c:strRef>
              <c:f>Лист1!$N$158</c:f>
              <c:strCache>
                <c:ptCount val="1"/>
                <c:pt idx="0">
                  <c:v>3 кв</c:v>
                </c:pt>
              </c:strCache>
            </c:strRef>
          </c:tx>
          <c:dPt>
            <c:idx val="0"/>
            <c:bubble3D val="0"/>
            <c:spPr>
              <a:solidFill>
                <a:schemeClr val="accent1">
                  <a:lumMod val="60000"/>
                  <a:lumOff val="40000"/>
                </a:schemeClr>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1-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3-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5-9B57-49F0-8D0B-C45CF6F0D101}"/>
              </c:ext>
            </c:extLst>
          </c:dPt>
          <c:dPt>
            <c:idx val="3"/>
            <c:bubble3D val="0"/>
            <c:spPr>
              <a:solidFill>
                <a:schemeClr val="accent4">
                  <a:lumMod val="60000"/>
                  <a:lumOff val="40000"/>
                </a:schemeClr>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7-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9-9B57-49F0-8D0B-C45CF6F0D101}"/>
              </c:ext>
            </c:extLst>
          </c:dPt>
          <c:dPt>
            <c:idx val="5"/>
            <c:bubble3D val="0"/>
            <c:spPr>
              <a:solidFill>
                <a:schemeClr val="accent5">
                  <a:lumMod val="60000"/>
                  <a:lumOff val="40000"/>
                </a:schemeClr>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B-9B57-49F0-8D0B-C45CF6F0D101}"/>
              </c:ext>
            </c:extLst>
          </c:dPt>
          <c:dPt>
            <c:idx val="6"/>
            <c:bubble3D val="0"/>
            <c:spPr>
              <a:solidFill>
                <a:schemeClr val="tx2">
                  <a:lumMod val="75000"/>
                </a:schemeClr>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D-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F-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1-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3-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5-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ysClr val="windowText" lastClr="000000"/>
                    </a:solidFill>
                    <a:latin typeface="+mn-lt"/>
                    <a:ea typeface="+mn-ea"/>
                    <a:cs typeface="+mn-cs"/>
                  </a:defRPr>
                </a:pPr>
                <a:endParaRPr lang="ru-RU"/>
              </a:p>
            </c:txPr>
            <c:dLblPos val="inEnd"/>
            <c:showLegendKey val="0"/>
            <c:showVal val="0"/>
            <c:showCatName val="0"/>
            <c:showSerName val="0"/>
            <c:showPercent val="1"/>
            <c:showBubbleSize val="0"/>
            <c:separator>, </c:separator>
            <c:showLeaderLines val="0"/>
            <c:extLs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ext>
              </c:extLst>
              <c:f>(Лист1!$A$159:$A$165,Лист1!$A$167,Лист1!$A$169,Лист1!$A$171:$A$172)</c:f>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Лист1!$N$159:$N$172</c15:sqref>
                  </c15:fullRef>
                </c:ext>
              </c:extLst>
              <c:f>(Лист1!$N$159:$N$165,Лист1!$N$167,Лист1!$N$169,Лист1!$N$171:$N$172)</c:f>
              <c:numCache>
                <c:formatCode>General</c:formatCode>
                <c:ptCount val="11"/>
                <c:pt idx="0">
                  <c:v>85</c:v>
                </c:pt>
                <c:pt idx="1">
                  <c:v>27</c:v>
                </c:pt>
                <c:pt idx="2">
                  <c:v>24</c:v>
                </c:pt>
                <c:pt idx="3">
                  <c:v>4</c:v>
                </c:pt>
                <c:pt idx="4">
                  <c:v>6</c:v>
                </c:pt>
                <c:pt idx="5">
                  <c:v>5</c:v>
                </c:pt>
                <c:pt idx="6">
                  <c:v>2</c:v>
                </c:pt>
                <c:pt idx="7">
                  <c:v>1</c:v>
                </c:pt>
                <c:pt idx="8">
                  <c:v>6</c:v>
                </c:pt>
                <c:pt idx="9">
                  <c:v>4</c:v>
                </c:pt>
                <c:pt idx="10">
                  <c:v>6</c:v>
                </c:pt>
              </c:numCache>
            </c:numRef>
          </c:val>
          <c:extLst>
            <c:ext xmlns:c15="http://schemas.microsoft.com/office/drawing/2012/chart" uri="{02D57815-91ED-43cb-92C2-25804820EDAC}">
              <c15:categoryFilterExceptions/>
            </c:ext>
            <c:ext xmlns:c16="http://schemas.microsoft.com/office/drawing/2014/chart" uri="{C3380CC4-5D6E-409C-BE32-E72D297353CC}">
              <c16:uniqueId val="{00000016-9B57-49F0-8D0B-C45CF6F0D101}"/>
            </c:ext>
          </c:extLst>
        </c:ser>
        <c:dLbls>
          <c:dLblPos val="inEnd"/>
          <c:showLegendKey val="0"/>
          <c:showVal val="0"/>
          <c:showCatName val="0"/>
          <c:showSerName val="0"/>
          <c:showPercent val="1"/>
          <c:showBubbleSize val="0"/>
          <c:showLeaderLines val="0"/>
        </c:dLbls>
        <c:gapWidth val="150"/>
        <c:splitType val="cust"/>
        <c:custSplit>
          <c:secondPiePt val="3"/>
          <c:secondPiePt val="4"/>
          <c:secondPiePt val="5"/>
          <c:secondPiePt val="6"/>
          <c:secondPiePt val="7"/>
          <c:secondPiePt val="8"/>
          <c:secondPiePt val="9"/>
          <c:secondPiePt val="10"/>
        </c:custSplit>
        <c:secondPieSize val="75"/>
        <c:serLines>
          <c:spPr>
            <a:ln w="9525" cap="flat" cmpd="sng" algn="ctr">
              <a:solidFill>
                <a:schemeClr val="tx1">
                  <a:lumMod val="35000"/>
                  <a:lumOff val="65000"/>
                </a:schemeClr>
              </a:solidFill>
              <a:round/>
            </a:ln>
            <a:effectLst/>
          </c:spPr>
        </c:serLines>
        <c:extLst>
          <c:ext xmlns:c15="http://schemas.microsoft.com/office/drawing/2012/chart" uri="{02D57815-91ED-43cb-92C2-25804820EDAC}">
            <c15:filteredPieSeries>
              <c15:ser>
                <c:idx val="0"/>
                <c:order val="0"/>
                <c:tx>
                  <c:strRef>
                    <c:extLst>
                      <c:ext uri="{02D57815-91ED-43cb-92C2-25804820EDAC}">
                        <c15:formulaRef>
                          <c15:sqref>Лист1!$B$158</c15:sqref>
                        </c15:formulaRef>
                      </c:ext>
                    </c:extLst>
                    <c:strCache>
                      <c:ptCount val="1"/>
                      <c:pt idx="0">
                        <c:v>январь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8-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A-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C-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E-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0-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2-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4-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6-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8-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A-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C-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uri="{CE6537A1-D6FC-4f65-9D91-7224C49458BB}"/>
                  </c:extLst>
                </c:dLbls>
                <c:cat>
                  <c:strRef>
                    <c:extLst>
                      <c:ex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uri="{02D57815-91ED-43cb-92C2-25804820EDAC}">
                        <c15:fullRef>
                          <c15:sqref>Лист1!$B$159:$B$172</c15:sqref>
                        </c15:fullRef>
                        <c15:formulaRef>
                          <c15:sqref>(Лист1!$B$159:$B$165,Лист1!$B$167,Лист1!$B$169,Лист1!$B$171:$B$172)</c15:sqref>
                        </c15:formulaRef>
                      </c:ext>
                    </c:extLst>
                    <c:numCache>
                      <c:formatCode>General</c:formatCode>
                      <c:ptCount val="11"/>
                      <c:pt idx="0">
                        <c:v>20</c:v>
                      </c:pt>
                      <c:pt idx="1">
                        <c:v>3</c:v>
                      </c:pt>
                      <c:pt idx="2">
                        <c:v>7</c:v>
                      </c:pt>
                      <c:pt idx="3">
                        <c:v>4</c:v>
                      </c:pt>
                      <c:pt idx="4">
                        <c:v>2</c:v>
                      </c:pt>
                      <c:pt idx="5">
                        <c:v>1</c:v>
                      </c:pt>
                      <c:pt idx="8">
                        <c:v>4</c:v>
                      </c:pt>
                      <c:pt idx="9">
                        <c:v>3</c:v>
                      </c:pt>
                      <c:pt idx="10">
                        <c:v>5</c:v>
                      </c:pt>
                    </c:numCache>
                  </c:numRef>
                </c:val>
                <c:extLst>
                  <c:ext uri="{02D57815-91ED-43cb-92C2-25804820EDAC}">
                    <c15:categoryFilterExceptions/>
                  </c:ext>
                  <c:ext xmlns:c16="http://schemas.microsoft.com/office/drawing/2014/chart" uri="{C3380CC4-5D6E-409C-BE32-E72D297353CC}">
                    <c16:uniqueId val="{0000002D-9B57-49F0-8D0B-C45CF6F0D101}"/>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Лист1!$C$158</c15:sqref>
                        </c15:formulaRef>
                      </c:ext>
                    </c:extLst>
                    <c:strCache>
                      <c:ptCount val="1"/>
                      <c:pt idx="0">
                        <c:v>февраль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F-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1-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3-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5-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7-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9-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B-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D-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F-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1-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3-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Лист1!$C$159:$C$172</c15:sqref>
                        </c15:fullRef>
                        <c15:formulaRef>
                          <c15:sqref>(Лист1!$C$159:$C$165,Лист1!$C$167,Лист1!$C$169,Лист1!$C$171:$C$172)</c15:sqref>
                        </c15:formulaRef>
                      </c:ext>
                    </c:extLst>
                    <c:numCache>
                      <c:formatCode>General</c:formatCode>
                      <c:ptCount val="11"/>
                      <c:pt idx="0">
                        <c:v>23</c:v>
                      </c:pt>
                      <c:pt idx="1">
                        <c:v>2</c:v>
                      </c:pt>
                      <c:pt idx="2">
                        <c:v>3</c:v>
                      </c:pt>
                      <c:pt idx="3">
                        <c:v>4</c:v>
                      </c:pt>
                      <c:pt idx="4">
                        <c:v>5</c:v>
                      </c:pt>
                      <c:pt idx="5">
                        <c:v>3</c:v>
                      </c:pt>
                      <c:pt idx="8">
                        <c:v>3</c:v>
                      </c:pt>
                      <c:pt idx="9">
                        <c:v>6</c:v>
                      </c:pt>
                      <c:pt idx="10">
                        <c:v>5</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44-9B57-49F0-8D0B-C45CF6F0D101}"/>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Лист1!$D$158</c15:sqref>
                        </c15:formulaRef>
                      </c:ext>
                    </c:extLst>
                    <c:strCache>
                      <c:ptCount val="1"/>
                      <c:pt idx="0">
                        <c:v>март</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6-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8-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A-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C-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E-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0-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2-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4-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6-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8-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A-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Лист1!$D$159:$D$172</c15:sqref>
                        </c15:fullRef>
                        <c15:formulaRef>
                          <c15:sqref>(Лист1!$D$159:$D$165,Лист1!$D$167,Лист1!$D$169,Лист1!$D$171:$D$172)</c15:sqref>
                        </c15:formulaRef>
                      </c:ext>
                    </c:extLst>
                    <c:numCache>
                      <c:formatCode>General</c:formatCode>
                      <c:ptCount val="11"/>
                      <c:pt idx="0">
                        <c:v>27</c:v>
                      </c:pt>
                      <c:pt idx="1">
                        <c:v>6</c:v>
                      </c:pt>
                      <c:pt idx="2">
                        <c:v>5</c:v>
                      </c:pt>
                      <c:pt idx="3">
                        <c:v>6</c:v>
                      </c:pt>
                      <c:pt idx="4">
                        <c:v>4</c:v>
                      </c:pt>
                      <c:pt idx="5">
                        <c:v>2</c:v>
                      </c:pt>
                      <c:pt idx="6">
                        <c:v>0</c:v>
                      </c:pt>
                      <c:pt idx="8">
                        <c:v>2</c:v>
                      </c:pt>
                      <c:pt idx="9">
                        <c:v>9</c:v>
                      </c:pt>
                      <c:pt idx="10">
                        <c:v>3</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5B-9B57-49F0-8D0B-C45CF6F0D101}"/>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Лист1!$E$158</c15:sqref>
                        </c15:formulaRef>
                      </c:ext>
                    </c:extLst>
                    <c:strCache>
                      <c:ptCount val="1"/>
                      <c:pt idx="0">
                        <c:v>1 кв.</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D-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F-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1-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3-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5-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7-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9-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B-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D-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F-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1-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Лист1!$E$159:$E$172</c15:sqref>
                        </c15:fullRef>
                        <c15:formulaRef>
                          <c15:sqref>(Лист1!$E$159:$E$165,Лист1!$E$167,Лист1!$E$169,Лист1!$E$171:$E$172)</c15:sqref>
                        </c15:formulaRef>
                      </c:ext>
                    </c:extLst>
                    <c:numCache>
                      <c:formatCode>General</c:formatCode>
                      <c:ptCount val="11"/>
                      <c:pt idx="0">
                        <c:v>70</c:v>
                      </c:pt>
                      <c:pt idx="1">
                        <c:v>11</c:v>
                      </c:pt>
                      <c:pt idx="2">
                        <c:v>15</c:v>
                      </c:pt>
                      <c:pt idx="3">
                        <c:v>14</c:v>
                      </c:pt>
                      <c:pt idx="4">
                        <c:v>11</c:v>
                      </c:pt>
                      <c:pt idx="5">
                        <c:v>6</c:v>
                      </c:pt>
                      <c:pt idx="8">
                        <c:v>9</c:v>
                      </c:pt>
                      <c:pt idx="9">
                        <c:v>18</c:v>
                      </c:pt>
                      <c:pt idx="10">
                        <c:v>13</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72-9B57-49F0-8D0B-C45CF6F0D101}"/>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Лист1!$F$158</c15:sqref>
                        </c15:formulaRef>
                      </c:ext>
                    </c:extLst>
                    <c:strCache>
                      <c:ptCount val="1"/>
                      <c:pt idx="0">
                        <c:v>апрель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4-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6-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8-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A-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C-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E-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0-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2-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4-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6-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8-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Лист1!$F$159:$F$172</c15:sqref>
                        </c15:fullRef>
                        <c15:formulaRef>
                          <c15:sqref>(Лист1!$F$159:$F$165,Лист1!$F$167,Лист1!$F$169,Лист1!$F$171:$F$172)</c15:sqref>
                        </c15:formulaRef>
                      </c:ext>
                    </c:extLst>
                    <c:numCache>
                      <c:formatCode>General</c:formatCode>
                      <c:ptCount val="11"/>
                      <c:pt idx="0">
                        <c:v>50</c:v>
                      </c:pt>
                      <c:pt idx="1">
                        <c:v>5</c:v>
                      </c:pt>
                      <c:pt idx="2">
                        <c:v>11</c:v>
                      </c:pt>
                      <c:pt idx="3">
                        <c:v>3</c:v>
                      </c:pt>
                      <c:pt idx="4">
                        <c:v>1</c:v>
                      </c:pt>
                      <c:pt idx="5">
                        <c:v>2</c:v>
                      </c:pt>
                      <c:pt idx="7">
                        <c:v>1</c:v>
                      </c:pt>
                      <c:pt idx="8">
                        <c:v>1</c:v>
                      </c:pt>
                      <c:pt idx="9">
                        <c:v>2</c:v>
                      </c:pt>
                      <c:pt idx="10">
                        <c:v>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89-9B57-49F0-8D0B-C45CF6F0D101}"/>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Лист1!$G$158</c15:sqref>
                        </c15:formulaRef>
                      </c:ext>
                    </c:extLst>
                    <c:strCache>
                      <c:ptCount val="1"/>
                      <c:pt idx="0">
                        <c:v>май</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B-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D-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F-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1-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3-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5-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7-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9-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B-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D-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F-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Лист1!$G$159:$G$172</c15:sqref>
                        </c15:fullRef>
                        <c15:formulaRef>
                          <c15:sqref>(Лист1!$G$159:$G$165,Лист1!$G$167,Лист1!$G$169,Лист1!$G$171:$G$172)</c15:sqref>
                        </c15:formulaRef>
                      </c:ext>
                    </c:extLst>
                    <c:numCache>
                      <c:formatCode>General</c:formatCode>
                      <c:ptCount val="11"/>
                      <c:pt idx="0">
                        <c:v>25</c:v>
                      </c:pt>
                      <c:pt idx="1">
                        <c:v>6</c:v>
                      </c:pt>
                      <c:pt idx="2">
                        <c:v>5</c:v>
                      </c:pt>
                      <c:pt idx="3">
                        <c:v>4</c:v>
                      </c:pt>
                      <c:pt idx="5">
                        <c:v>5</c:v>
                      </c:pt>
                      <c:pt idx="7">
                        <c:v>3</c:v>
                      </c:pt>
                      <c:pt idx="8">
                        <c:v>1</c:v>
                      </c:pt>
                      <c:pt idx="9">
                        <c:v>2</c:v>
                      </c:pt>
                      <c:pt idx="10">
                        <c:v>6</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A0-9B57-49F0-8D0B-C45CF6F0D101}"/>
                  </c:ext>
                </c:extLst>
              </c15:ser>
            </c15:filteredPieSeries>
            <c15:filteredPieSeries>
              <c15:ser>
                <c:idx val="6"/>
                <c:order val="6"/>
                <c:tx>
                  <c:strRef>
                    <c:extLst xmlns:c15="http://schemas.microsoft.com/office/drawing/2012/chart">
                      <c:ext xmlns:c15="http://schemas.microsoft.com/office/drawing/2012/chart" uri="{02D57815-91ED-43cb-92C2-25804820EDAC}">
                        <c15:formulaRef>
                          <c15:sqref>Лист1!$H$158</c15:sqref>
                        </c15:formulaRef>
                      </c:ext>
                    </c:extLst>
                    <c:strCache>
                      <c:ptCount val="1"/>
                      <c:pt idx="0">
                        <c:v>июнь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2-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4-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6-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8-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A-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C-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E-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B0-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B2-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B4-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B6-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Лист1!$H$159:$H$172</c15:sqref>
                        </c15:fullRef>
                        <c15:formulaRef>
                          <c15:sqref>(Лист1!$H$159:$H$165,Лист1!$H$167,Лист1!$H$169,Лист1!$H$171:$H$172)</c15:sqref>
                        </c15:formulaRef>
                      </c:ext>
                    </c:extLst>
                    <c:numCache>
                      <c:formatCode>General</c:formatCode>
                      <c:ptCount val="11"/>
                      <c:pt idx="0">
                        <c:v>31</c:v>
                      </c:pt>
                      <c:pt idx="1">
                        <c:v>12</c:v>
                      </c:pt>
                      <c:pt idx="2">
                        <c:v>5</c:v>
                      </c:pt>
                      <c:pt idx="3">
                        <c:v>2</c:v>
                      </c:pt>
                      <c:pt idx="4">
                        <c:v>2</c:v>
                      </c:pt>
                      <c:pt idx="5">
                        <c:v>4</c:v>
                      </c:pt>
                      <c:pt idx="7">
                        <c:v>2</c:v>
                      </c:pt>
                      <c:pt idx="8">
                        <c:v>1</c:v>
                      </c:pt>
                      <c:pt idx="9">
                        <c:v>1</c:v>
                      </c:pt>
                      <c:pt idx="10">
                        <c:v>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B7-9B57-49F0-8D0B-C45CF6F0D101}"/>
                  </c:ext>
                </c:extLst>
              </c15:ser>
            </c15:filteredPieSeries>
            <c15:filteredPieSeries>
              <c15:ser>
                <c:idx val="7"/>
                <c:order val="7"/>
                <c:tx>
                  <c:strRef>
                    <c:extLst xmlns:c15="http://schemas.microsoft.com/office/drawing/2012/chart">
                      <c:ext xmlns:c15="http://schemas.microsoft.com/office/drawing/2012/chart" uri="{02D57815-91ED-43cb-92C2-25804820EDAC}">
                        <c15:formulaRef>
                          <c15:sqref>Лист1!$I$158</c15:sqref>
                        </c15:formulaRef>
                      </c:ext>
                    </c:extLst>
                    <c:strCache>
                      <c:ptCount val="1"/>
                      <c:pt idx="0">
                        <c:v>2 кв.</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B9-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BB-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BD-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BF-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C1-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C3-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C5-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C7-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C9-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CB-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CD-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Лист1!$I$159:$I$172</c15:sqref>
                        </c15:fullRef>
                        <c15:formulaRef>
                          <c15:sqref>(Лист1!$I$159:$I$165,Лист1!$I$167,Лист1!$I$169,Лист1!$I$171:$I$172)</c15:sqref>
                        </c15:formulaRef>
                      </c:ext>
                    </c:extLst>
                    <c:numCache>
                      <c:formatCode>General</c:formatCode>
                      <c:ptCount val="11"/>
                      <c:pt idx="0">
                        <c:v>106</c:v>
                      </c:pt>
                      <c:pt idx="1">
                        <c:v>23</c:v>
                      </c:pt>
                      <c:pt idx="2">
                        <c:v>21</c:v>
                      </c:pt>
                      <c:pt idx="3">
                        <c:v>9</c:v>
                      </c:pt>
                      <c:pt idx="4">
                        <c:v>3</c:v>
                      </c:pt>
                      <c:pt idx="5">
                        <c:v>11</c:v>
                      </c:pt>
                      <c:pt idx="7">
                        <c:v>6</c:v>
                      </c:pt>
                      <c:pt idx="8">
                        <c:v>3</c:v>
                      </c:pt>
                      <c:pt idx="9">
                        <c:v>5</c:v>
                      </c:pt>
                      <c:pt idx="10">
                        <c:v>10</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CE-9B57-49F0-8D0B-C45CF6F0D101}"/>
                  </c:ext>
                </c:extLst>
              </c15:ser>
            </c15:filteredPieSeries>
            <c15:filteredPieSeries>
              <c15:ser>
                <c:idx val="8"/>
                <c:order val="8"/>
                <c:tx>
                  <c:strRef>
                    <c:extLst xmlns:c15="http://schemas.microsoft.com/office/drawing/2012/chart">
                      <c:ext xmlns:c15="http://schemas.microsoft.com/office/drawing/2012/chart" uri="{02D57815-91ED-43cb-92C2-25804820EDAC}">
                        <c15:formulaRef>
                          <c15:sqref>Лист1!$J$158</c15:sqref>
                        </c15:formulaRef>
                      </c:ext>
                    </c:extLst>
                    <c:strCache>
                      <c:ptCount val="1"/>
                      <c:pt idx="0">
                        <c:v>1 полугодие</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D0-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D2-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D4-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D6-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D8-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DA-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DC-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DE-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E0-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E2-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E4-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Лист1!$J$159:$J$172</c15:sqref>
                        </c15:fullRef>
                        <c15:formulaRef>
                          <c15:sqref>(Лист1!$J$159:$J$165,Лист1!$J$167,Лист1!$J$169,Лист1!$J$171:$J$172)</c15:sqref>
                        </c15:formulaRef>
                      </c:ext>
                    </c:extLst>
                    <c:numCache>
                      <c:formatCode>General</c:formatCode>
                      <c:ptCount val="11"/>
                      <c:pt idx="0">
                        <c:v>176</c:v>
                      </c:pt>
                      <c:pt idx="1">
                        <c:v>34</c:v>
                      </c:pt>
                      <c:pt idx="2">
                        <c:v>36</c:v>
                      </c:pt>
                      <c:pt idx="3">
                        <c:v>23</c:v>
                      </c:pt>
                      <c:pt idx="4">
                        <c:v>14</c:v>
                      </c:pt>
                      <c:pt idx="5">
                        <c:v>17</c:v>
                      </c:pt>
                      <c:pt idx="7">
                        <c:v>6</c:v>
                      </c:pt>
                      <c:pt idx="8">
                        <c:v>12</c:v>
                      </c:pt>
                      <c:pt idx="9">
                        <c:v>23</c:v>
                      </c:pt>
                      <c:pt idx="10">
                        <c:v>23</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E5-9B57-49F0-8D0B-C45CF6F0D101}"/>
                  </c:ext>
                </c:extLst>
              </c15:ser>
            </c15:filteredPieSeries>
            <c15:filteredPieSeries>
              <c15:ser>
                <c:idx val="9"/>
                <c:order val="9"/>
                <c:tx>
                  <c:strRef>
                    <c:extLst xmlns:c15="http://schemas.microsoft.com/office/drawing/2012/chart">
                      <c:ext xmlns:c15="http://schemas.microsoft.com/office/drawing/2012/chart" uri="{02D57815-91ED-43cb-92C2-25804820EDAC}">
                        <c15:formulaRef>
                          <c15:sqref>Лист1!$K$158</c15:sqref>
                        </c15:formulaRef>
                      </c:ext>
                    </c:extLst>
                    <c:strCache>
                      <c:ptCount val="1"/>
                      <c:pt idx="0">
                        <c:v>июль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E7-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E9-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EB-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ED-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EF-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F1-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F3-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F5-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F7-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F9-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FB-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Лист1!$K$159:$K$172</c15:sqref>
                        </c15:fullRef>
                        <c15:formulaRef>
                          <c15:sqref>(Лист1!$K$159:$K$165,Лист1!$K$167,Лист1!$K$169,Лист1!$K$171:$K$172)</c15:sqref>
                        </c15:formulaRef>
                      </c:ext>
                    </c:extLst>
                    <c:numCache>
                      <c:formatCode>General</c:formatCode>
                      <c:ptCount val="11"/>
                      <c:pt idx="0">
                        <c:v>34</c:v>
                      </c:pt>
                      <c:pt idx="1">
                        <c:v>7</c:v>
                      </c:pt>
                      <c:pt idx="2">
                        <c:v>8</c:v>
                      </c:pt>
                      <c:pt idx="3">
                        <c:v>1</c:v>
                      </c:pt>
                      <c:pt idx="4">
                        <c:v>1</c:v>
                      </c:pt>
                      <c:pt idx="5">
                        <c:v>3</c:v>
                      </c:pt>
                      <c:pt idx="8">
                        <c:v>2</c:v>
                      </c:pt>
                      <c:pt idx="9">
                        <c:v>2</c:v>
                      </c:pt>
                      <c:pt idx="10">
                        <c:v>3</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FC-9B57-49F0-8D0B-C45CF6F0D101}"/>
                  </c:ext>
                </c:extLst>
              </c15:ser>
            </c15:filteredPieSeries>
            <c15:filteredPieSeries>
              <c15:ser>
                <c:idx val="10"/>
                <c:order val="10"/>
                <c:tx>
                  <c:strRef>
                    <c:extLst xmlns:c15="http://schemas.microsoft.com/office/drawing/2012/chart">
                      <c:ext xmlns:c15="http://schemas.microsoft.com/office/drawing/2012/chart" uri="{02D57815-91ED-43cb-92C2-25804820EDAC}">
                        <c15:formulaRef>
                          <c15:sqref>Лист1!$L$158</c15:sqref>
                        </c15:formulaRef>
                      </c:ext>
                    </c:extLst>
                    <c:strCache>
                      <c:ptCount val="1"/>
                      <c:pt idx="0">
                        <c:v>август</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FE-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00-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02-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04-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06-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08-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0A-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0C-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0E-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10-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12-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Лист1!$L$159:$L$172</c15:sqref>
                        </c15:fullRef>
                        <c15:formulaRef>
                          <c15:sqref>(Лист1!$L$159:$L$165,Лист1!$L$167,Лист1!$L$169,Лист1!$L$171:$L$172)</c15:sqref>
                        </c15:formulaRef>
                      </c:ext>
                    </c:extLst>
                    <c:numCache>
                      <c:formatCode>General</c:formatCode>
                      <c:ptCount val="11"/>
                      <c:pt idx="0">
                        <c:v>29</c:v>
                      </c:pt>
                      <c:pt idx="1">
                        <c:v>10</c:v>
                      </c:pt>
                      <c:pt idx="2">
                        <c:v>4</c:v>
                      </c:pt>
                      <c:pt idx="3">
                        <c:v>3</c:v>
                      </c:pt>
                      <c:pt idx="4">
                        <c:v>3</c:v>
                      </c:pt>
                      <c:pt idx="5">
                        <c:v>2</c:v>
                      </c:pt>
                      <c:pt idx="6">
                        <c:v>2</c:v>
                      </c:pt>
                      <c:pt idx="8">
                        <c:v>2</c:v>
                      </c:pt>
                      <c:pt idx="10">
                        <c:v>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113-9B57-49F0-8D0B-C45CF6F0D101}"/>
                  </c:ext>
                </c:extLst>
              </c15:ser>
            </c15:filteredPieSeries>
            <c15:filteredPieSeries>
              <c15:ser>
                <c:idx val="11"/>
                <c:order val="11"/>
                <c:tx>
                  <c:strRef>
                    <c:extLst xmlns:c15="http://schemas.microsoft.com/office/drawing/2012/chart">
                      <c:ext xmlns:c15="http://schemas.microsoft.com/office/drawing/2012/chart" uri="{02D57815-91ED-43cb-92C2-25804820EDAC}">
                        <c15:formulaRef>
                          <c15:sqref>Лист1!$M$158</c15:sqref>
                        </c15:formulaRef>
                      </c:ext>
                    </c:extLst>
                    <c:strCache>
                      <c:ptCount val="1"/>
                      <c:pt idx="0">
                        <c:v>сентябрь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15-9B57-49F0-8D0B-C45CF6F0D101}"/>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17-9B57-49F0-8D0B-C45CF6F0D101}"/>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19-9B57-49F0-8D0B-C45CF6F0D101}"/>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1B-9B57-49F0-8D0B-C45CF6F0D101}"/>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1D-9B57-49F0-8D0B-C45CF6F0D101}"/>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1F-9B57-49F0-8D0B-C45CF6F0D101}"/>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21-9B57-49F0-8D0B-C45CF6F0D101}"/>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23-9B57-49F0-8D0B-C45CF6F0D101}"/>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25-9B57-49F0-8D0B-C45CF6F0D101}"/>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27-9B57-49F0-8D0B-C45CF6F0D101}"/>
                    </c:ext>
                  </c:extLst>
                </c:dPt>
                <c:dPt>
                  <c:idx val="10"/>
                  <c:bubble3D val="0"/>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29-9B57-49F0-8D0B-C45CF6F0D101}"/>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ullRef>
                          <c15:sqref>Лист1!$A$159:$A$172</c15:sqref>
                        </c15:fullRef>
                        <c15:formulaRef>
                          <c15:sqref>(Лист1!$A$159:$A$165,Лист1!$A$167,Лист1!$A$169,Лист1!$A$171:$A$172)</c15:sqref>
                        </c15:formulaRef>
                      </c:ext>
                    </c:extLst>
                    <c:strCache>
                      <c:ptCount val="11"/>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Конституционное право</c:v>
                      </c:pt>
                      <c:pt idx="7">
                        <c:v>Семейное право</c:v>
                      </c:pt>
                      <c:pt idx="8">
                        <c:v>Финансовое право </c:v>
                      </c:pt>
                      <c:pt idx="9">
                        <c:v>Социальное право</c:v>
                      </c:pt>
                      <c:pt idx="10">
                        <c:v>За рамками сферы образования</c:v>
                      </c:pt>
                    </c:strCache>
                  </c:strRef>
                </c:cat>
                <c:val>
                  <c:numRef>
                    <c:extLst>
                      <c:ext xmlns:c15="http://schemas.microsoft.com/office/drawing/2012/chart" uri="{02D57815-91ED-43cb-92C2-25804820EDAC}">
                        <c15:fullRef>
                          <c15:sqref>Лист1!$M$159:$M$172</c15:sqref>
                        </c15:fullRef>
                        <c15:formulaRef>
                          <c15:sqref>(Лист1!$M$159:$M$165,Лист1!$M$167,Лист1!$M$169,Лист1!$M$171:$M$172)</c15:sqref>
                        </c15:formulaRef>
                      </c:ext>
                    </c:extLst>
                    <c:numCache>
                      <c:formatCode>General</c:formatCode>
                      <c:ptCount val="11"/>
                      <c:pt idx="0">
                        <c:v>22</c:v>
                      </c:pt>
                      <c:pt idx="1">
                        <c:v>10</c:v>
                      </c:pt>
                      <c:pt idx="2">
                        <c:v>12</c:v>
                      </c:pt>
                      <c:pt idx="4">
                        <c:v>2</c:v>
                      </c:pt>
                      <c:pt idx="7">
                        <c:v>1</c:v>
                      </c:pt>
                      <c:pt idx="8">
                        <c:v>2</c:v>
                      </c:pt>
                      <c:pt idx="9">
                        <c:v>2</c:v>
                      </c:pt>
                      <c:pt idx="10">
                        <c:v>1</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12A-9B57-49F0-8D0B-C45CF6F0D101}"/>
                  </c:ext>
                </c:extLst>
              </c15:ser>
            </c15:filteredPieSeries>
          </c:ext>
        </c:extLst>
      </c:ofPieChart>
      <c:spPr>
        <a:noFill/>
        <a:ln>
          <a:noFill/>
        </a:ln>
        <a:effectLst/>
      </c:spPr>
    </c:plotArea>
    <c:legend>
      <c:legendPos val="b"/>
      <c:layout>
        <c:manualLayout>
          <c:xMode val="edge"/>
          <c:yMode val="edge"/>
          <c:x val="6.6076758522008283E-2"/>
          <c:y val="0.8582237481101076"/>
          <c:w val="0.87023699259788134"/>
          <c:h val="0.1302300660860036"/>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ru-RU" sz="1800" b="1" i="0" baseline="0" dirty="0">
                <a:effectLst/>
                <a:latin typeface="Times New Roman" panose="02020603050405020304" pitchFamily="18" charset="0"/>
                <a:cs typeface="Times New Roman" panose="02020603050405020304" pitchFamily="18" charset="0"/>
              </a:rPr>
              <a:t>КОЛИЧЕСТВО ВОПРОСОВ В ОБРАЩЕНИЯХ ГРАЖДАН, ПОСТУПИВШИХ  В 3 КВАРТАЛЕ   2022Г.  </a:t>
            </a:r>
            <a:endParaRPr lang="ru-RU" dirty="0">
              <a:effectLst/>
              <a:latin typeface="Times New Roman" panose="02020603050405020304" pitchFamily="18" charset="0"/>
              <a:cs typeface="Times New Roman" panose="02020603050405020304" pitchFamily="18" charset="0"/>
            </a:endParaRP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ru-RU"/>
        </a:p>
      </c:txPr>
    </c:title>
    <c:autoTitleDeleted val="0"/>
    <c:plotArea>
      <c:layout/>
      <c:barChart>
        <c:barDir val="col"/>
        <c:grouping val="clustered"/>
        <c:varyColors val="0"/>
        <c:ser>
          <c:idx val="0"/>
          <c:order val="0"/>
          <c:tx>
            <c:strRef>
              <c:f>Лист1!$A$150</c:f>
              <c:strCache>
                <c:ptCount val="1"/>
                <c:pt idx="0">
                  <c:v>один вопрос</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Лист1!$B$149:$N$149</c15:sqref>
                  </c15:fullRef>
                </c:ext>
              </c:extLst>
              <c:f>(Лист1!$G$149,Лист1!$K$149:$N$149)</c:f>
              <c:strCache>
                <c:ptCount val="5"/>
                <c:pt idx="0">
                  <c:v>май</c:v>
                </c:pt>
                <c:pt idx="1">
                  <c:v>июль</c:v>
                </c:pt>
                <c:pt idx="2">
                  <c:v>август</c:v>
                </c:pt>
                <c:pt idx="3">
                  <c:v>сентябрь</c:v>
                </c:pt>
                <c:pt idx="4">
                  <c:v>3 кв.</c:v>
                </c:pt>
              </c:strCache>
            </c:strRef>
          </c:cat>
          <c:val>
            <c:numRef>
              <c:extLst>
                <c:ext xmlns:c15="http://schemas.microsoft.com/office/drawing/2012/chart" uri="{02D57815-91ED-43cb-92C2-25804820EDAC}">
                  <c15:fullRef>
                    <c15:sqref>Лист1!$B$150:$N$150</c15:sqref>
                  </c15:fullRef>
                </c:ext>
              </c:extLst>
              <c:f>(Лист1!$G$150,Лист1!$K$150:$N$150)</c:f>
              <c:numCache>
                <c:formatCode>General</c:formatCode>
                <c:ptCount val="5"/>
                <c:pt idx="0">
                  <c:v>35</c:v>
                </c:pt>
                <c:pt idx="1">
                  <c:v>34</c:v>
                </c:pt>
                <c:pt idx="2">
                  <c:v>35</c:v>
                </c:pt>
                <c:pt idx="3">
                  <c:v>37</c:v>
                </c:pt>
                <c:pt idx="4">
                  <c:v>106</c:v>
                </c:pt>
              </c:numCache>
            </c:numRef>
          </c:val>
          <c:extLst>
            <c:ext xmlns:c16="http://schemas.microsoft.com/office/drawing/2014/chart" uri="{C3380CC4-5D6E-409C-BE32-E72D297353CC}">
              <c16:uniqueId val="{00000000-B6C8-4FAD-9EE3-E5096761C171}"/>
            </c:ext>
          </c:extLst>
        </c:ser>
        <c:ser>
          <c:idx val="1"/>
          <c:order val="1"/>
          <c:tx>
            <c:strRef>
              <c:f>Лист1!$A$151</c:f>
              <c:strCache>
                <c:ptCount val="1"/>
                <c:pt idx="0">
                  <c:v>два, три вопроса</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Лист1!$B$149:$N$149</c15:sqref>
                  </c15:fullRef>
                </c:ext>
              </c:extLst>
              <c:f>(Лист1!$G$149,Лист1!$K$149:$N$149)</c:f>
              <c:strCache>
                <c:ptCount val="5"/>
                <c:pt idx="0">
                  <c:v>май</c:v>
                </c:pt>
                <c:pt idx="1">
                  <c:v>июль</c:v>
                </c:pt>
                <c:pt idx="2">
                  <c:v>август</c:v>
                </c:pt>
                <c:pt idx="3">
                  <c:v>сентябрь</c:v>
                </c:pt>
                <c:pt idx="4">
                  <c:v>3 кв.</c:v>
                </c:pt>
              </c:strCache>
            </c:strRef>
          </c:cat>
          <c:val>
            <c:numRef>
              <c:extLst>
                <c:ext xmlns:c15="http://schemas.microsoft.com/office/drawing/2012/chart" uri="{02D57815-91ED-43cb-92C2-25804820EDAC}">
                  <c15:fullRef>
                    <c15:sqref>Лист1!$B$151:$N$151</c15:sqref>
                  </c15:fullRef>
                </c:ext>
              </c:extLst>
              <c:f>(Лист1!$G$151,Лист1!$K$151:$N$151)</c:f>
              <c:numCache>
                <c:formatCode>General</c:formatCode>
                <c:ptCount val="5"/>
                <c:pt idx="0">
                  <c:v>15</c:v>
                </c:pt>
                <c:pt idx="1">
                  <c:v>22</c:v>
                </c:pt>
                <c:pt idx="2">
                  <c:v>18</c:v>
                </c:pt>
                <c:pt idx="3">
                  <c:v>12</c:v>
                </c:pt>
                <c:pt idx="4">
                  <c:v>52</c:v>
                </c:pt>
              </c:numCache>
            </c:numRef>
          </c:val>
          <c:extLst>
            <c:ext xmlns:c16="http://schemas.microsoft.com/office/drawing/2014/chart" uri="{C3380CC4-5D6E-409C-BE32-E72D297353CC}">
              <c16:uniqueId val="{00000001-B6C8-4FAD-9EE3-E5096761C171}"/>
            </c:ext>
          </c:extLst>
        </c:ser>
        <c:ser>
          <c:idx val="2"/>
          <c:order val="2"/>
          <c:tx>
            <c:strRef>
              <c:f>Лист1!$A$152</c:f>
              <c:strCache>
                <c:ptCount val="1"/>
                <c:pt idx="0">
                  <c:v>четыре, пять вопросов</c:v>
                </c:pt>
              </c:strCache>
            </c:strRef>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Лист1!$B$149:$N$149</c15:sqref>
                  </c15:fullRef>
                </c:ext>
              </c:extLst>
              <c:f>(Лист1!$G$149,Лист1!$K$149:$N$149)</c:f>
              <c:strCache>
                <c:ptCount val="5"/>
                <c:pt idx="0">
                  <c:v>май</c:v>
                </c:pt>
                <c:pt idx="1">
                  <c:v>июль</c:v>
                </c:pt>
                <c:pt idx="2">
                  <c:v>август</c:v>
                </c:pt>
                <c:pt idx="3">
                  <c:v>сентябрь</c:v>
                </c:pt>
                <c:pt idx="4">
                  <c:v>3 кв.</c:v>
                </c:pt>
              </c:strCache>
            </c:strRef>
          </c:cat>
          <c:val>
            <c:numRef>
              <c:extLst>
                <c:ext xmlns:c15="http://schemas.microsoft.com/office/drawing/2012/chart" uri="{02D57815-91ED-43cb-92C2-25804820EDAC}">
                  <c15:fullRef>
                    <c15:sqref>Лист1!$B$152:$N$152</c15:sqref>
                  </c15:fullRef>
                </c:ext>
              </c:extLst>
              <c:f>(Лист1!$G$152,Лист1!$K$152:$N$152)</c:f>
              <c:numCache>
                <c:formatCode>General</c:formatCode>
                <c:ptCount val="5"/>
                <c:pt idx="0">
                  <c:v>3</c:v>
                </c:pt>
                <c:pt idx="1">
                  <c:v>4</c:v>
                </c:pt>
                <c:pt idx="2">
                  <c:v>1</c:v>
                </c:pt>
                <c:pt idx="3">
                  <c:v>3</c:v>
                </c:pt>
                <c:pt idx="4">
                  <c:v>8</c:v>
                </c:pt>
              </c:numCache>
            </c:numRef>
          </c:val>
          <c:extLst>
            <c:ext xmlns:c16="http://schemas.microsoft.com/office/drawing/2014/chart" uri="{C3380CC4-5D6E-409C-BE32-E72D297353CC}">
              <c16:uniqueId val="{00000002-B6C8-4FAD-9EE3-E5096761C171}"/>
            </c:ext>
          </c:extLst>
        </c:ser>
        <c:ser>
          <c:idx val="3"/>
          <c:order val="3"/>
          <c:tx>
            <c:strRef>
              <c:f>Лист1!$A$153</c:f>
              <c:strCache>
                <c:ptCount val="1"/>
                <c:pt idx="0">
                  <c:v>более пяти вопросов</c:v>
                </c:pt>
              </c:strCache>
            </c:strRef>
          </c:tx>
          <c:spPr>
            <a:solidFill>
              <a:schemeClr val="accent4">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ullRef>
                    <c15:sqref>Лист1!$B$149:$N$149</c15:sqref>
                  </c15:fullRef>
                </c:ext>
              </c:extLst>
              <c:f>(Лист1!$G$149,Лист1!$K$149:$N$149)</c:f>
              <c:strCache>
                <c:ptCount val="5"/>
                <c:pt idx="0">
                  <c:v>май</c:v>
                </c:pt>
                <c:pt idx="1">
                  <c:v>июль</c:v>
                </c:pt>
                <c:pt idx="2">
                  <c:v>август</c:v>
                </c:pt>
                <c:pt idx="3">
                  <c:v>сентябрь</c:v>
                </c:pt>
                <c:pt idx="4">
                  <c:v>3 кв.</c:v>
                </c:pt>
              </c:strCache>
            </c:strRef>
          </c:cat>
          <c:val>
            <c:numRef>
              <c:extLst>
                <c:ext xmlns:c15="http://schemas.microsoft.com/office/drawing/2012/chart" uri="{02D57815-91ED-43cb-92C2-25804820EDAC}">
                  <c15:fullRef>
                    <c15:sqref>Лист1!$B$153:$N$153</c15:sqref>
                  </c15:fullRef>
                </c:ext>
              </c:extLst>
              <c:f>(Лист1!$G$153,Лист1!$K$153:$N$153)</c:f>
              <c:numCache>
                <c:formatCode>General</c:formatCode>
                <c:ptCount val="5"/>
                <c:pt idx="0">
                  <c:v>4</c:v>
                </c:pt>
                <c:pt idx="1">
                  <c:v>1</c:v>
                </c:pt>
                <c:pt idx="2">
                  <c:v>3</c:v>
                </c:pt>
                <c:pt idx="4">
                  <c:v>4</c:v>
                </c:pt>
              </c:numCache>
            </c:numRef>
          </c:val>
          <c:extLst>
            <c:ext xmlns:c16="http://schemas.microsoft.com/office/drawing/2014/chart" uri="{C3380CC4-5D6E-409C-BE32-E72D297353CC}">
              <c16:uniqueId val="{00000003-B6C8-4FAD-9EE3-E5096761C171}"/>
            </c:ext>
          </c:extLst>
        </c:ser>
        <c:dLbls>
          <c:dLblPos val="inEnd"/>
          <c:showLegendKey val="0"/>
          <c:showVal val="1"/>
          <c:showCatName val="0"/>
          <c:showSerName val="0"/>
          <c:showPercent val="0"/>
          <c:showBubbleSize val="0"/>
        </c:dLbls>
        <c:gapWidth val="65"/>
        <c:axId val="90318511"/>
        <c:axId val="169559071"/>
      </c:barChart>
      <c:catAx>
        <c:axId val="90318511"/>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bg1"/>
                </a:solidFill>
                <a:latin typeface="+mn-lt"/>
                <a:ea typeface="+mn-ea"/>
                <a:cs typeface="+mn-cs"/>
              </a:defRPr>
            </a:pPr>
            <a:endParaRPr lang="ru-RU"/>
          </a:p>
        </c:txPr>
        <c:crossAx val="169559071"/>
        <c:crosses val="autoZero"/>
        <c:auto val="1"/>
        <c:lblAlgn val="ctr"/>
        <c:lblOffset val="100"/>
        <c:noMultiLvlLbl val="0"/>
      </c:catAx>
      <c:valAx>
        <c:axId val="169559071"/>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90318511"/>
        <c:crosses val="autoZero"/>
        <c:crossBetween val="between"/>
      </c:valAx>
      <c:spPr>
        <a:noFill/>
        <a:ln>
          <a:noFill/>
        </a:ln>
        <a:effectLst/>
      </c:spPr>
    </c:plotArea>
    <c:legend>
      <c:legendPos val="b"/>
      <c:layout>
        <c:manualLayout>
          <c:xMode val="edge"/>
          <c:yMode val="edge"/>
          <c:x val="0.15983228911285685"/>
          <c:y val="0.94743500692947491"/>
          <c:w val="0.70083484192281476"/>
          <c:h val="4.0010880231127477E-2"/>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w="9525" cap="flat" cmpd="sng" algn="ctr">
      <a:solidFill>
        <a:schemeClr val="dk1">
          <a:lumMod val="25000"/>
          <a:lumOff val="75000"/>
        </a:schemeClr>
      </a:solidFill>
      <a:round/>
    </a:ln>
    <a:effectLst/>
  </c:spPr>
  <c:txPr>
    <a:bodyPr/>
    <a:lstStyle/>
    <a:p>
      <a:pPr>
        <a:defRPr/>
      </a:pPr>
      <a:endParaRPr lang="ru-RU"/>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1" i="0" u="none" strike="noStrike" kern="1200" spc="0" baseline="0">
                <a:solidFill>
                  <a:sysClr val="windowText" lastClr="000000"/>
                </a:solidFill>
                <a:latin typeface="Times New Roman" panose="02020603050405020304" pitchFamily="18" charset="0"/>
                <a:ea typeface="+mn-ea"/>
                <a:cs typeface="Times New Roman" panose="02020603050405020304" pitchFamily="18" charset="0"/>
              </a:defRPr>
            </a:pPr>
            <a:r>
              <a:rPr lang="ru-RU" sz="1800" b="1" dirty="0">
                <a:solidFill>
                  <a:sysClr val="windowText" lastClr="000000"/>
                </a:solidFill>
                <a:latin typeface="Times New Roman" panose="02020603050405020304" pitchFamily="18" charset="0"/>
                <a:cs typeface="Times New Roman" panose="02020603050405020304" pitchFamily="18" charset="0"/>
              </a:rPr>
              <a:t>КОЛИЧЕСТВО  ОБРАЩЕНИЙ ГРАЖДАН ЗА 3 КВАРТАЛ 2022 Г.</a:t>
            </a:r>
          </a:p>
        </c:rich>
      </c:tx>
      <c:overlay val="0"/>
      <c:spPr>
        <a:noFill/>
        <a:ln>
          <a:noFill/>
        </a:ln>
        <a:effectLst/>
      </c:spPr>
      <c:txPr>
        <a:bodyPr rot="0" spcFirstLastPara="1" vertOverflow="ellipsis" vert="horz" wrap="square" anchor="ctr" anchorCtr="1"/>
        <a:lstStyle/>
        <a:p>
          <a:pPr>
            <a:defRPr sz="2400" b="1" i="0" u="none" strike="noStrike" kern="1200" spc="0" baseline="0">
              <a:solidFill>
                <a:sysClr val="windowText" lastClr="000000"/>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barChart>
        <c:barDir val="col"/>
        <c:grouping val="clustered"/>
        <c:varyColors val="0"/>
        <c:ser>
          <c:idx val="9"/>
          <c:order val="9"/>
          <c:tx>
            <c:strRef>
              <c:f>Лист1!$K$1</c:f>
              <c:strCache>
                <c:ptCount val="1"/>
                <c:pt idx="0">
                  <c:v>июль</c:v>
                </c:pt>
              </c:strCache>
            </c:strRef>
          </c:tx>
          <c:spPr>
            <a:solidFill>
              <a:schemeClr val="accent1">
                <a:lumMod val="80000"/>
              </a:schemeClr>
            </a:solidFill>
            <a:ln>
              <a:noFill/>
            </a:ln>
            <a:effectLst/>
          </c:spPr>
          <c:invertIfNegative val="0"/>
          <c:dPt>
            <c:idx val="0"/>
            <c:invertIfNegative val="0"/>
            <c:bubble3D val="0"/>
            <c:spPr>
              <a:solidFill>
                <a:schemeClr val="bg2">
                  <a:lumMod val="75000"/>
                </a:schemeClr>
              </a:solidFill>
              <a:ln>
                <a:noFill/>
              </a:ln>
              <a:effectLst/>
            </c:spPr>
            <c:extLst>
              <c:ext xmlns:c16="http://schemas.microsoft.com/office/drawing/2014/chart" uri="{C3380CC4-5D6E-409C-BE32-E72D297353CC}">
                <c16:uniqueId val="{00000000-3A2B-4206-A8D8-B0BE0343EC46}"/>
              </c:ext>
            </c:extLst>
          </c:dPt>
          <c:dLbls>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ysClr val="windowText" lastClr="000000"/>
                      </a:solidFill>
                      <a:latin typeface="+mn-lt"/>
                      <a:ea typeface="+mn-ea"/>
                      <a:cs typeface="+mn-cs"/>
                    </a:defRPr>
                  </a:pPr>
                  <a:endParaRPr lang="ru-RU"/>
                </a:p>
              </c:txPr>
              <c:dLblPos val="inEnd"/>
              <c:showLegendKey val="0"/>
              <c:showVal val="1"/>
              <c:showCatName val="0"/>
              <c:showSerName val="0"/>
              <c:showPercent val="0"/>
              <c:showBubbleSize val="0"/>
              <c:extLst>
                <c:ext xmlns:c16="http://schemas.microsoft.com/office/drawing/2014/chart" uri="{C3380CC4-5D6E-409C-BE32-E72D297353CC}">
                  <c16:uniqueId val="{00000000-3A2B-4206-A8D8-B0BE0343EC46}"/>
                </c:ext>
              </c:extLst>
            </c:dLbl>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Лист1!$A$2:$A$4</c:f>
              <c:strCache>
                <c:ptCount val="1"/>
                <c:pt idx="0">
                  <c:v>всего  </c:v>
                </c:pt>
              </c:strCache>
            </c:strRef>
          </c:cat>
          <c:val>
            <c:numRef>
              <c:f>Лист1!$K$2:$K$4</c:f>
              <c:numCache>
                <c:formatCode>General</c:formatCode>
                <c:ptCount val="1"/>
                <c:pt idx="0">
                  <c:v>61</c:v>
                </c:pt>
              </c:numCache>
            </c:numRef>
          </c:val>
          <c:extLst>
            <c:ext xmlns:c16="http://schemas.microsoft.com/office/drawing/2014/chart" uri="{C3380CC4-5D6E-409C-BE32-E72D297353CC}">
              <c16:uniqueId val="{00000001-3A2B-4206-A8D8-B0BE0343EC46}"/>
            </c:ext>
          </c:extLst>
        </c:ser>
        <c:ser>
          <c:idx val="10"/>
          <c:order val="10"/>
          <c:tx>
            <c:strRef>
              <c:f>Лист1!$L$1</c:f>
              <c:strCache>
                <c:ptCount val="1"/>
                <c:pt idx="0">
                  <c:v>август</c:v>
                </c:pt>
              </c:strCache>
            </c:strRef>
          </c:tx>
          <c:spPr>
            <a:solidFill>
              <a:schemeClr val="accent3">
                <a:lumMod val="8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ysClr val="windowText" lastClr="000000"/>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Лист1!$A$2:$A$4</c:f>
              <c:strCache>
                <c:ptCount val="1"/>
                <c:pt idx="0">
                  <c:v>всего  </c:v>
                </c:pt>
              </c:strCache>
            </c:strRef>
          </c:cat>
          <c:val>
            <c:numRef>
              <c:f>Лист1!$L$2:$L$4</c:f>
              <c:numCache>
                <c:formatCode>General</c:formatCode>
                <c:ptCount val="1"/>
                <c:pt idx="0">
                  <c:v>57</c:v>
                </c:pt>
              </c:numCache>
            </c:numRef>
          </c:val>
          <c:extLst>
            <c:ext xmlns:c16="http://schemas.microsoft.com/office/drawing/2014/chart" uri="{C3380CC4-5D6E-409C-BE32-E72D297353CC}">
              <c16:uniqueId val="{00000002-3A2B-4206-A8D8-B0BE0343EC46}"/>
            </c:ext>
          </c:extLst>
        </c:ser>
        <c:ser>
          <c:idx val="11"/>
          <c:order val="11"/>
          <c:tx>
            <c:strRef>
              <c:f>Лист1!$M$1</c:f>
              <c:strCache>
                <c:ptCount val="1"/>
                <c:pt idx="0">
                  <c:v>сентябрь</c:v>
                </c:pt>
              </c:strCache>
            </c:strRef>
          </c:tx>
          <c:spPr>
            <a:solidFill>
              <a:schemeClr val="accent5">
                <a:lumMod val="8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ysClr val="windowText" lastClr="000000"/>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Лист1!$A$2:$A$4</c:f>
              <c:strCache>
                <c:ptCount val="1"/>
                <c:pt idx="0">
                  <c:v>всего  </c:v>
                </c:pt>
              </c:strCache>
            </c:strRef>
          </c:cat>
          <c:val>
            <c:numRef>
              <c:f>Лист1!$M$2:$M$4</c:f>
              <c:numCache>
                <c:formatCode>General</c:formatCode>
                <c:ptCount val="1"/>
                <c:pt idx="0">
                  <c:v>52</c:v>
                </c:pt>
              </c:numCache>
            </c:numRef>
          </c:val>
          <c:extLst>
            <c:ext xmlns:c16="http://schemas.microsoft.com/office/drawing/2014/chart" uri="{C3380CC4-5D6E-409C-BE32-E72D297353CC}">
              <c16:uniqueId val="{00000003-3A2B-4206-A8D8-B0BE0343EC46}"/>
            </c:ext>
          </c:extLst>
        </c:ser>
        <c:dLbls>
          <c:dLblPos val="inEnd"/>
          <c:showLegendKey val="0"/>
          <c:showVal val="1"/>
          <c:showCatName val="0"/>
          <c:showSerName val="0"/>
          <c:showPercent val="0"/>
          <c:showBubbleSize val="0"/>
        </c:dLbls>
        <c:gapWidth val="219"/>
        <c:overlap val="-27"/>
        <c:axId val="168875744"/>
        <c:axId val="160497232"/>
        <c:extLst>
          <c:ext xmlns:c15="http://schemas.microsoft.com/office/drawing/2012/chart" uri="{02D57815-91ED-43cb-92C2-25804820EDAC}">
            <c15:filteredBarSeries>
              <c15:ser>
                <c:idx val="0"/>
                <c:order val="0"/>
                <c:tx>
                  <c:strRef>
                    <c:extLst>
                      <c:ext uri="{02D57815-91ED-43cb-92C2-25804820EDAC}">
                        <c15:formulaRef>
                          <c15:sqref>Лист1!$B$1</c15:sqref>
                        </c15:formulaRef>
                      </c:ext>
                    </c:extLst>
                    <c:strCache>
                      <c:ptCount val="1"/>
                      <c:pt idx="0">
                        <c:v>январь </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1"/>
                  <c:showCatName val="0"/>
                  <c:showSerName val="0"/>
                  <c:showPercent val="0"/>
                  <c:showBubbleSize val="0"/>
                  <c:showLeaderLines val="0"/>
                  <c:extLst>
                    <c:ex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uri="{02D57815-91ED-43cb-92C2-25804820EDAC}">
                        <c15:formulaRef>
                          <c15:sqref>Лист1!$A$2:$A$4</c15:sqref>
                        </c15:formulaRef>
                      </c:ext>
                    </c:extLst>
                    <c:strCache>
                      <c:ptCount val="1"/>
                      <c:pt idx="0">
                        <c:v>всего  </c:v>
                      </c:pt>
                    </c:strCache>
                  </c:strRef>
                </c:cat>
                <c:val>
                  <c:numRef>
                    <c:extLst>
                      <c:ext uri="{02D57815-91ED-43cb-92C2-25804820EDAC}">
                        <c15:formulaRef>
                          <c15:sqref>Лист1!$B$2:$B$4</c15:sqref>
                        </c15:formulaRef>
                      </c:ext>
                    </c:extLst>
                    <c:numCache>
                      <c:formatCode>General</c:formatCode>
                      <c:ptCount val="1"/>
                      <c:pt idx="0">
                        <c:v>49</c:v>
                      </c:pt>
                    </c:numCache>
                  </c:numRef>
                </c:val>
                <c:extLst>
                  <c:ext xmlns:c16="http://schemas.microsoft.com/office/drawing/2014/chart" uri="{C3380CC4-5D6E-409C-BE32-E72D297353CC}">
                    <c16:uniqueId val="{00000004-3A2B-4206-A8D8-B0BE0343EC46}"/>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Лист1!$C$1</c15:sqref>
                        </c15:formulaRef>
                      </c:ext>
                    </c:extLst>
                    <c:strCache>
                      <c:ptCount val="1"/>
                      <c:pt idx="0">
                        <c:v>февраль</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ormulaRef>
                          <c15:sqref>Лист1!$A$2:$A$4</c15:sqref>
                        </c15:formulaRef>
                      </c:ext>
                    </c:extLst>
                    <c:strCache>
                      <c:ptCount val="1"/>
                      <c:pt idx="0">
                        <c:v>всего  </c:v>
                      </c:pt>
                    </c:strCache>
                  </c:strRef>
                </c:cat>
                <c:val>
                  <c:numRef>
                    <c:extLst>
                      <c:ext xmlns:c15="http://schemas.microsoft.com/office/drawing/2012/chart" uri="{02D57815-91ED-43cb-92C2-25804820EDAC}">
                        <c15:formulaRef>
                          <c15:sqref>Лист1!$C$2:$C$4</c15:sqref>
                        </c15:formulaRef>
                      </c:ext>
                    </c:extLst>
                    <c:numCache>
                      <c:formatCode>General</c:formatCode>
                      <c:ptCount val="1"/>
                      <c:pt idx="0">
                        <c:v>54</c:v>
                      </c:pt>
                    </c:numCache>
                  </c:numRef>
                </c:val>
                <c:extLst xmlns:c15="http://schemas.microsoft.com/office/drawing/2012/chart">
                  <c:ext xmlns:c16="http://schemas.microsoft.com/office/drawing/2014/chart" uri="{C3380CC4-5D6E-409C-BE32-E72D297353CC}">
                    <c16:uniqueId val="{00000005-3A2B-4206-A8D8-B0BE0343EC46}"/>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Лист1!$D$1</c15:sqref>
                        </c15:formulaRef>
                      </c:ext>
                    </c:extLst>
                    <c:strCache>
                      <c:ptCount val="1"/>
                      <c:pt idx="0">
                        <c:v>март</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ormulaRef>
                          <c15:sqref>Лист1!$A$2:$A$4</c15:sqref>
                        </c15:formulaRef>
                      </c:ext>
                    </c:extLst>
                    <c:strCache>
                      <c:ptCount val="1"/>
                      <c:pt idx="0">
                        <c:v>всего  </c:v>
                      </c:pt>
                    </c:strCache>
                  </c:strRef>
                </c:cat>
                <c:val>
                  <c:numRef>
                    <c:extLst>
                      <c:ext xmlns:c15="http://schemas.microsoft.com/office/drawing/2012/chart" uri="{02D57815-91ED-43cb-92C2-25804820EDAC}">
                        <c15:formulaRef>
                          <c15:sqref>Лист1!$D$2:$D$4</c15:sqref>
                        </c15:formulaRef>
                      </c:ext>
                    </c:extLst>
                    <c:numCache>
                      <c:formatCode>General</c:formatCode>
                      <c:ptCount val="1"/>
                      <c:pt idx="0">
                        <c:v>64</c:v>
                      </c:pt>
                    </c:numCache>
                  </c:numRef>
                </c:val>
                <c:extLst xmlns:c15="http://schemas.microsoft.com/office/drawing/2012/chart">
                  <c:ext xmlns:c16="http://schemas.microsoft.com/office/drawing/2014/chart" uri="{C3380CC4-5D6E-409C-BE32-E72D297353CC}">
                    <c16:uniqueId val="{00000006-3A2B-4206-A8D8-B0BE0343EC46}"/>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Лист1!$E$1</c15:sqref>
                        </c15:formulaRef>
                      </c:ext>
                    </c:extLst>
                    <c:strCache>
                      <c:ptCount val="1"/>
                      <c:pt idx="0">
                        <c:v>1 кв</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ormulaRef>
                          <c15:sqref>Лист1!$A$2:$A$4</c15:sqref>
                        </c15:formulaRef>
                      </c:ext>
                    </c:extLst>
                    <c:strCache>
                      <c:ptCount val="1"/>
                      <c:pt idx="0">
                        <c:v>всего  </c:v>
                      </c:pt>
                    </c:strCache>
                  </c:strRef>
                </c:cat>
                <c:val>
                  <c:numRef>
                    <c:extLst>
                      <c:ext xmlns:c15="http://schemas.microsoft.com/office/drawing/2012/chart" uri="{02D57815-91ED-43cb-92C2-25804820EDAC}">
                        <c15:formulaRef>
                          <c15:sqref>Лист1!$E$2:$E$4</c15:sqref>
                        </c15:formulaRef>
                      </c:ext>
                    </c:extLst>
                    <c:numCache>
                      <c:formatCode>General</c:formatCode>
                      <c:ptCount val="1"/>
                      <c:pt idx="0">
                        <c:v>167</c:v>
                      </c:pt>
                    </c:numCache>
                  </c:numRef>
                </c:val>
                <c:extLst xmlns:c15="http://schemas.microsoft.com/office/drawing/2012/chart">
                  <c:ext xmlns:c16="http://schemas.microsoft.com/office/drawing/2014/chart" uri="{C3380CC4-5D6E-409C-BE32-E72D297353CC}">
                    <c16:uniqueId val="{00000007-3A2B-4206-A8D8-B0BE0343EC46}"/>
                  </c:ext>
                </c:extLst>
              </c15:ser>
            </c15:filteredBarSeries>
            <c15:filteredBarSeries>
              <c15:ser>
                <c:idx val="4"/>
                <c:order val="4"/>
                <c:tx>
                  <c:strRef>
                    <c:extLst xmlns:c15="http://schemas.microsoft.com/office/drawing/2012/chart">
                      <c:ext xmlns:c15="http://schemas.microsoft.com/office/drawing/2012/chart" uri="{02D57815-91ED-43cb-92C2-25804820EDAC}">
                        <c15:formulaRef>
                          <c15:sqref>Лист1!$F$1</c15:sqref>
                        </c15:formulaRef>
                      </c:ext>
                    </c:extLst>
                    <c:strCache>
                      <c:ptCount val="1"/>
                      <c:pt idx="0">
                        <c:v>апрель</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ormulaRef>
                          <c15:sqref>Лист1!$A$2:$A$4</c15:sqref>
                        </c15:formulaRef>
                      </c:ext>
                    </c:extLst>
                    <c:strCache>
                      <c:ptCount val="1"/>
                      <c:pt idx="0">
                        <c:v>всего  </c:v>
                      </c:pt>
                    </c:strCache>
                  </c:strRef>
                </c:cat>
                <c:val>
                  <c:numRef>
                    <c:extLst>
                      <c:ext xmlns:c15="http://schemas.microsoft.com/office/drawing/2012/chart" uri="{02D57815-91ED-43cb-92C2-25804820EDAC}">
                        <c15:formulaRef>
                          <c15:sqref>Лист1!$F$2:$F$4</c15:sqref>
                        </c15:formulaRef>
                      </c:ext>
                    </c:extLst>
                    <c:numCache>
                      <c:formatCode>General</c:formatCode>
                      <c:ptCount val="1"/>
                      <c:pt idx="0">
                        <c:v>78</c:v>
                      </c:pt>
                    </c:numCache>
                  </c:numRef>
                </c:val>
                <c:extLst xmlns:c15="http://schemas.microsoft.com/office/drawing/2012/chart">
                  <c:ext xmlns:c16="http://schemas.microsoft.com/office/drawing/2014/chart" uri="{C3380CC4-5D6E-409C-BE32-E72D297353CC}">
                    <c16:uniqueId val="{00000008-3A2B-4206-A8D8-B0BE0343EC46}"/>
                  </c:ext>
                </c:extLst>
              </c15:ser>
            </c15:filteredBarSeries>
            <c15:filteredBarSeries>
              <c15:ser>
                <c:idx val="5"/>
                <c:order val="5"/>
                <c:tx>
                  <c:strRef>
                    <c:extLst xmlns:c15="http://schemas.microsoft.com/office/drawing/2012/chart">
                      <c:ext xmlns:c15="http://schemas.microsoft.com/office/drawing/2012/chart" uri="{02D57815-91ED-43cb-92C2-25804820EDAC}">
                        <c15:formulaRef>
                          <c15:sqref>Лист1!$G$1</c15:sqref>
                        </c15:formulaRef>
                      </c:ext>
                    </c:extLst>
                    <c:strCache>
                      <c:ptCount val="1"/>
                      <c:pt idx="0">
                        <c:v>май</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ormulaRef>
                          <c15:sqref>Лист1!$A$2:$A$4</c15:sqref>
                        </c15:formulaRef>
                      </c:ext>
                    </c:extLst>
                    <c:strCache>
                      <c:ptCount val="1"/>
                      <c:pt idx="0">
                        <c:v>всего  </c:v>
                      </c:pt>
                    </c:strCache>
                  </c:strRef>
                </c:cat>
                <c:val>
                  <c:numRef>
                    <c:extLst>
                      <c:ext xmlns:c15="http://schemas.microsoft.com/office/drawing/2012/chart" uri="{02D57815-91ED-43cb-92C2-25804820EDAC}">
                        <c15:formulaRef>
                          <c15:sqref>Лист1!$G$2:$G$4</c15:sqref>
                        </c15:formulaRef>
                      </c:ext>
                    </c:extLst>
                    <c:numCache>
                      <c:formatCode>General</c:formatCode>
                      <c:ptCount val="1"/>
                      <c:pt idx="0">
                        <c:v>57</c:v>
                      </c:pt>
                    </c:numCache>
                  </c:numRef>
                </c:val>
                <c:extLst xmlns:c15="http://schemas.microsoft.com/office/drawing/2012/chart">
                  <c:ext xmlns:c16="http://schemas.microsoft.com/office/drawing/2014/chart" uri="{C3380CC4-5D6E-409C-BE32-E72D297353CC}">
                    <c16:uniqueId val="{00000009-3A2B-4206-A8D8-B0BE0343EC46}"/>
                  </c:ext>
                </c:extLst>
              </c15:ser>
            </c15:filteredBarSeries>
            <c15:filteredBarSeries>
              <c15:ser>
                <c:idx val="6"/>
                <c:order val="6"/>
                <c:tx>
                  <c:strRef>
                    <c:extLst xmlns:c15="http://schemas.microsoft.com/office/drawing/2012/chart">
                      <c:ext xmlns:c15="http://schemas.microsoft.com/office/drawing/2012/chart" uri="{02D57815-91ED-43cb-92C2-25804820EDAC}">
                        <c15:formulaRef>
                          <c15:sqref>Лист1!$H$1</c15:sqref>
                        </c15:formulaRef>
                      </c:ext>
                    </c:extLst>
                    <c:strCache>
                      <c:ptCount val="1"/>
                      <c:pt idx="0">
                        <c:v>июнь</c:v>
                      </c:pt>
                    </c:strCache>
                  </c:strRef>
                </c:tx>
                <c:spPr>
                  <a:solidFill>
                    <a:schemeClr val="accent1">
                      <a:lumMod val="80000"/>
                      <a:lumOff val="2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ormulaRef>
                          <c15:sqref>Лист1!$A$2:$A$4</c15:sqref>
                        </c15:formulaRef>
                      </c:ext>
                    </c:extLst>
                    <c:strCache>
                      <c:ptCount val="1"/>
                      <c:pt idx="0">
                        <c:v>всего  </c:v>
                      </c:pt>
                    </c:strCache>
                  </c:strRef>
                </c:cat>
                <c:val>
                  <c:numRef>
                    <c:extLst>
                      <c:ext xmlns:c15="http://schemas.microsoft.com/office/drawing/2012/chart" uri="{02D57815-91ED-43cb-92C2-25804820EDAC}">
                        <c15:formulaRef>
                          <c15:sqref>Лист1!$H$2:$H$4</c15:sqref>
                        </c15:formulaRef>
                      </c:ext>
                    </c:extLst>
                    <c:numCache>
                      <c:formatCode>General</c:formatCode>
                      <c:ptCount val="1"/>
                      <c:pt idx="0">
                        <c:v>62</c:v>
                      </c:pt>
                    </c:numCache>
                  </c:numRef>
                </c:val>
                <c:extLst xmlns:c15="http://schemas.microsoft.com/office/drawing/2012/chart">
                  <c:ext xmlns:c16="http://schemas.microsoft.com/office/drawing/2014/chart" uri="{C3380CC4-5D6E-409C-BE32-E72D297353CC}">
                    <c16:uniqueId val="{0000000A-3A2B-4206-A8D8-B0BE0343EC46}"/>
                  </c:ext>
                </c:extLst>
              </c15:ser>
            </c15:filteredBarSeries>
            <c15:filteredBarSeries>
              <c15:ser>
                <c:idx val="7"/>
                <c:order val="7"/>
                <c:tx>
                  <c:strRef>
                    <c:extLst xmlns:c15="http://schemas.microsoft.com/office/drawing/2012/chart">
                      <c:ext xmlns:c15="http://schemas.microsoft.com/office/drawing/2012/chart" uri="{02D57815-91ED-43cb-92C2-25804820EDAC}">
                        <c15:formulaRef>
                          <c15:sqref>Лист1!$I$1</c15:sqref>
                        </c15:formulaRef>
                      </c:ext>
                    </c:extLst>
                    <c:strCache>
                      <c:ptCount val="1"/>
                      <c:pt idx="0">
                        <c:v>2 кв.</c:v>
                      </c:pt>
                    </c:strCache>
                  </c:strRef>
                </c:tx>
                <c:spPr>
                  <a:solidFill>
                    <a:schemeClr val="accent3">
                      <a:lumMod val="80000"/>
                      <a:lumOff val="2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ormulaRef>
                          <c15:sqref>Лист1!$A$2:$A$4</c15:sqref>
                        </c15:formulaRef>
                      </c:ext>
                    </c:extLst>
                    <c:strCache>
                      <c:ptCount val="1"/>
                      <c:pt idx="0">
                        <c:v>всего  </c:v>
                      </c:pt>
                    </c:strCache>
                  </c:strRef>
                </c:cat>
                <c:val>
                  <c:numRef>
                    <c:extLst>
                      <c:ext xmlns:c15="http://schemas.microsoft.com/office/drawing/2012/chart" uri="{02D57815-91ED-43cb-92C2-25804820EDAC}">
                        <c15:formulaRef>
                          <c15:sqref>Лист1!$I$2:$I$4</c15:sqref>
                        </c15:formulaRef>
                      </c:ext>
                    </c:extLst>
                    <c:numCache>
                      <c:formatCode>General</c:formatCode>
                      <c:ptCount val="1"/>
                      <c:pt idx="0">
                        <c:v>197</c:v>
                      </c:pt>
                    </c:numCache>
                  </c:numRef>
                </c:val>
                <c:extLst xmlns:c15="http://schemas.microsoft.com/office/drawing/2012/chart">
                  <c:ext xmlns:c16="http://schemas.microsoft.com/office/drawing/2014/chart" uri="{C3380CC4-5D6E-409C-BE32-E72D297353CC}">
                    <c16:uniqueId val="{0000000B-3A2B-4206-A8D8-B0BE0343EC46}"/>
                  </c:ext>
                </c:extLst>
              </c15:ser>
            </c15:filteredBarSeries>
            <c15:filteredBarSeries>
              <c15:ser>
                <c:idx val="8"/>
                <c:order val="8"/>
                <c:tx>
                  <c:strRef>
                    <c:extLst xmlns:c15="http://schemas.microsoft.com/office/drawing/2012/chart">
                      <c:ext xmlns:c15="http://schemas.microsoft.com/office/drawing/2012/chart" uri="{02D57815-91ED-43cb-92C2-25804820EDAC}">
                        <c15:formulaRef>
                          <c15:sqref>Лист1!$J$1</c15:sqref>
                        </c15:formulaRef>
                      </c:ext>
                    </c:extLst>
                    <c:strCache>
                      <c:ptCount val="1"/>
                      <c:pt idx="0">
                        <c:v>1 полугодие</c:v>
                      </c:pt>
                    </c:strCache>
                  </c:strRef>
                </c:tx>
                <c:spPr>
                  <a:solidFill>
                    <a:schemeClr val="accent5">
                      <a:lumMod val="80000"/>
                      <a:lumOff val="2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extLst>
                      <c:ext xmlns:c15="http://schemas.microsoft.com/office/drawing/2012/chart" uri="{02D57815-91ED-43cb-92C2-25804820EDAC}">
                        <c15:formulaRef>
                          <c15:sqref>Лист1!$A$2:$A$4</c15:sqref>
                        </c15:formulaRef>
                      </c:ext>
                    </c:extLst>
                    <c:strCache>
                      <c:ptCount val="1"/>
                      <c:pt idx="0">
                        <c:v>всего  </c:v>
                      </c:pt>
                    </c:strCache>
                  </c:strRef>
                </c:cat>
                <c:val>
                  <c:numRef>
                    <c:extLst>
                      <c:ext xmlns:c15="http://schemas.microsoft.com/office/drawing/2012/chart" uri="{02D57815-91ED-43cb-92C2-25804820EDAC}">
                        <c15:formulaRef>
                          <c15:sqref>Лист1!$J$2:$J$4</c15:sqref>
                        </c15:formulaRef>
                      </c:ext>
                    </c:extLst>
                    <c:numCache>
                      <c:formatCode>General</c:formatCode>
                      <c:ptCount val="1"/>
                      <c:pt idx="0">
                        <c:v>364</c:v>
                      </c:pt>
                    </c:numCache>
                  </c:numRef>
                </c:val>
                <c:extLst xmlns:c15="http://schemas.microsoft.com/office/drawing/2012/chart">
                  <c:ext xmlns:c16="http://schemas.microsoft.com/office/drawing/2014/chart" uri="{C3380CC4-5D6E-409C-BE32-E72D297353CC}">
                    <c16:uniqueId val="{0000000C-3A2B-4206-A8D8-B0BE0343EC46}"/>
                  </c:ext>
                </c:extLst>
              </c15:ser>
            </c15:filteredBarSeries>
          </c:ext>
        </c:extLst>
      </c:barChart>
      <c:catAx>
        <c:axId val="168875744"/>
        <c:scaling>
          <c:orientation val="minMax"/>
        </c:scaling>
        <c:delete val="1"/>
        <c:axPos val="b"/>
        <c:numFmt formatCode="General" sourceLinked="1"/>
        <c:majorTickMark val="none"/>
        <c:minorTickMark val="none"/>
        <c:tickLblPos val="nextTo"/>
        <c:crossAx val="160497232"/>
        <c:crosses val="autoZero"/>
        <c:auto val="1"/>
        <c:lblAlgn val="ctr"/>
        <c:lblOffset val="100"/>
        <c:noMultiLvlLbl val="0"/>
      </c:catAx>
      <c:valAx>
        <c:axId val="1604972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ru-RU"/>
          </a:p>
        </c:txPr>
        <c:crossAx val="168875744"/>
        <c:crosses val="autoZero"/>
        <c:crossBetween val="between"/>
      </c:valAx>
      <c:spPr>
        <a:noFill/>
        <a:ln>
          <a:noFill/>
        </a:ln>
        <a:effectLst/>
      </c:spPr>
    </c:plotArea>
    <c:legend>
      <c:legendPos val="b"/>
      <c:layout>
        <c:manualLayout>
          <c:xMode val="edge"/>
          <c:yMode val="edge"/>
          <c:x val="0.13137502040260077"/>
          <c:y val="0.95748796172195316"/>
          <c:w val="0.74982816256158413"/>
          <c:h val="3.276195816616808E-2"/>
        </c:manualLayout>
      </c:layout>
      <c:overlay val="0"/>
      <c:spPr>
        <a:noFill/>
        <a:ln>
          <a:noFill/>
        </a:ln>
        <a:effectLst/>
      </c:spPr>
      <c:txPr>
        <a:bodyPr rot="0" spcFirstLastPara="1" vertOverflow="ellipsis" vert="horz" wrap="square" anchor="ctr" anchorCtr="1"/>
        <a:lstStyle/>
        <a:p>
          <a:pPr>
            <a:defRPr sz="1100" b="1" i="0" u="none" strike="noStrike" kern="1200" baseline="0">
              <a:solidFill>
                <a:schemeClr val="bg1"/>
              </a:solidFill>
              <a:latin typeface="+mn-lt"/>
              <a:ea typeface="+mn-ea"/>
              <a:cs typeface="+mn-cs"/>
            </a:defRPr>
          </a:pPr>
          <a:endParaRPr lang="ru-RU"/>
        </a:p>
      </c:txPr>
    </c:legend>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bg1"/>
                </a:solidFill>
                <a:latin typeface="Times New Roman" panose="02020603050405020304" pitchFamily="18" charset="0"/>
                <a:ea typeface="+mn-ea"/>
                <a:cs typeface="Times New Roman" panose="02020603050405020304" pitchFamily="18" charset="0"/>
              </a:defRPr>
            </a:pPr>
            <a:r>
              <a:rPr lang="ru-RU" sz="1800" b="1" dirty="0">
                <a:solidFill>
                  <a:schemeClr val="bg1"/>
                </a:solidFill>
              </a:rPr>
              <a:t>СУБЪЕКТЫ ОБРАЩЕНИЙ ЗА 3 КВАРТАЛ 2022 Г.</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manualLayout>
          <c:layoutTarget val="inner"/>
          <c:xMode val="edge"/>
          <c:yMode val="edge"/>
          <c:x val="6.6185234387257194E-2"/>
          <c:y val="8.4841827287383584E-2"/>
          <c:w val="0.88482768667011402"/>
          <c:h val="0.61335098577460689"/>
        </c:manualLayout>
      </c:layout>
      <c:ofPieChart>
        <c:ofPieType val="bar"/>
        <c:varyColors val="1"/>
        <c:ser>
          <c:idx val="12"/>
          <c:order val="12"/>
          <c:tx>
            <c:strRef>
              <c:f>Лист1!$N$100</c:f>
              <c:strCache>
                <c:ptCount val="1"/>
                <c:pt idx="0">
                  <c:v>3 кв.</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1-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3-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5-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7-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9-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B-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D-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F-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1-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3-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5-01C1-4ACD-8778-2A4076D2873F}"/>
              </c:ext>
            </c:extLst>
          </c:dPt>
          <c:dPt>
            <c:idx val="11"/>
            <c:bubble3D val="0"/>
            <c:spPr>
              <a:solidFill>
                <a:schemeClr val="accent6">
                  <a:lumMod val="40000"/>
                  <a:lumOff val="60000"/>
                </a:schemeClr>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7-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9-01C1-4ACD-8778-2A4076D2873F}"/>
              </c:ext>
            </c:extLst>
          </c:dPt>
          <c:dPt>
            <c:idx val="13"/>
            <c:bubble3D val="0"/>
            <c:spPr>
              <a:solidFill>
                <a:schemeClr val="tx2">
                  <a:lumMod val="40000"/>
                  <a:lumOff val="60000"/>
                </a:schemeClr>
              </a:solidFill>
              <a:ln>
                <a:noFill/>
              </a:ln>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152-DC46-4429-B85C-D559C1CEA2F6}"/>
              </c:ext>
            </c:extLst>
          </c:dPt>
          <c:dLbls>
            <c:numFmt formatCode="General" sourceLinked="0"/>
            <c:spPr>
              <a:noFill/>
              <a:ln>
                <a:noFill/>
              </a:ln>
              <a:effectLst/>
            </c:spPr>
            <c:txPr>
              <a:bodyPr rot="0" spcFirstLastPara="1" vertOverflow="clip" horzOverflow="clip" vert="horz" wrap="square" lIns="36576" tIns="18288" rIns="36576" bIns="18288" anchor="ctr" anchorCtr="1">
                <a:spAutoFit/>
              </a:bodyPr>
              <a:lstStyle/>
              <a:p>
                <a:pPr>
                  <a:defRPr sz="10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0"/>
            <c:showCatName val="0"/>
            <c:showSerName val="0"/>
            <c:showPercent val="1"/>
            <c:showBubbleSize val="0"/>
            <c:showLeaderLines val="0"/>
            <c:extLst>
              <c:ext xmlns:c15="http://schemas.microsoft.com/office/drawing/2012/chart" uri="{CE6537A1-D6FC-4f65-9D91-7224C49458BB}">
                <c15:spPr xmlns:c15="http://schemas.microsoft.com/office/drawing/2012/chart">
                  <a:prstGeom prst="rect">
                    <a:avLst/>
                  </a:prstGeom>
                  <a:noFill/>
                  <a:ln>
                    <a:noFill/>
                  </a:ln>
                </c15:spPr>
              </c:ext>
            </c:extLst>
          </c:dLbls>
          <c:cat>
            <c:strRef>
              <c:f>Лист1!$A$101:$A$114</c:f>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f>Лист1!$N$101:$N$114</c:f>
              <c:numCache>
                <c:formatCode>General</c:formatCode>
                <c:ptCount val="13"/>
                <c:pt idx="0">
                  <c:v>19</c:v>
                </c:pt>
                <c:pt idx="1">
                  <c:v>60</c:v>
                </c:pt>
                <c:pt idx="2">
                  <c:v>23</c:v>
                </c:pt>
                <c:pt idx="4">
                  <c:v>24</c:v>
                </c:pt>
                <c:pt idx="5">
                  <c:v>3</c:v>
                </c:pt>
                <c:pt idx="6">
                  <c:v>1</c:v>
                </c:pt>
                <c:pt idx="7">
                  <c:v>14</c:v>
                </c:pt>
                <c:pt idx="9">
                  <c:v>2</c:v>
                </c:pt>
                <c:pt idx="10">
                  <c:v>3</c:v>
                </c:pt>
                <c:pt idx="11">
                  <c:v>8</c:v>
                </c:pt>
                <c:pt idx="12">
                  <c:v>13</c:v>
                </c:pt>
              </c:numCache>
            </c:numRef>
          </c:val>
          <c:extLst>
            <c:ext xmlns:c15="http://schemas.microsoft.com/office/drawing/2012/chart" uri="{02D57815-91ED-43cb-92C2-25804820EDAC}">
              <c15:categoryFilterExceptions/>
            </c:ext>
            <c:ext xmlns:c16="http://schemas.microsoft.com/office/drawing/2014/chart" uri="{C3380CC4-5D6E-409C-BE32-E72D297353CC}">
              <c16:uniqueId val="{0000001A-01C1-4ACD-8778-2A4076D2873F}"/>
            </c:ext>
          </c:extLst>
        </c:ser>
        <c:dLbls>
          <c:dLblPos val="bestFit"/>
          <c:showLegendKey val="0"/>
          <c:showVal val="1"/>
          <c:showCatName val="0"/>
          <c:showSerName val="0"/>
          <c:showPercent val="0"/>
          <c:showBubbleSize val="0"/>
          <c:showLeaderLines val="0"/>
        </c:dLbls>
        <c:gapWidth val="219"/>
        <c:splitType val="cust"/>
        <c:custSplit>
          <c:secondPiePt val="5"/>
          <c:secondPiePt val="6"/>
          <c:secondPiePt val="8"/>
          <c:secondPiePt val="9"/>
          <c:secondPiePt val="10"/>
          <c:secondPiePt val="11"/>
        </c:custSplit>
        <c:secondPieSize val="75"/>
        <c:serLines>
          <c:spPr>
            <a:ln w="9525" cap="flat" cmpd="sng" algn="ctr">
              <a:solidFill>
                <a:schemeClr val="tx1">
                  <a:lumMod val="35000"/>
                  <a:lumOff val="65000"/>
                </a:schemeClr>
              </a:solidFill>
              <a:round/>
            </a:ln>
            <a:effectLst/>
          </c:spPr>
        </c:serLines>
        <c:extLst>
          <c:ext xmlns:c15="http://schemas.microsoft.com/office/drawing/2012/chart" uri="{02D57815-91ED-43cb-92C2-25804820EDAC}">
            <c15:filteredPieSeries>
              <c15:ser>
                <c:idx val="0"/>
                <c:order val="0"/>
                <c:tx>
                  <c:strRef>
                    <c:extLst>
                      <c:ext uri="{02D57815-91ED-43cb-92C2-25804820EDAC}">
                        <c15:formulaRef>
                          <c15:sqref>Лист1!$B$100</c15:sqref>
                        </c15:formulaRef>
                      </c:ext>
                    </c:extLst>
                    <c:strCache>
                      <c:ptCount val="1"/>
                      <c:pt idx="0">
                        <c:v>январь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C-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E-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0-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2-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4-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6-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8-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A-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C-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E-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0-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2-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4-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uri="{CE6537A1-D6FC-4f65-9D91-7224C49458BB}"/>
                  </c:extLst>
                </c:dLbls>
                <c:cat>
                  <c:strRef>
                    <c:extLst>
                      <c:ex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uri="{02D57815-91ED-43cb-92C2-25804820EDAC}">
                        <c15:formulaRef>
                          <c15:sqref>Лист1!$B$101:$B$114</c15:sqref>
                        </c15:formulaRef>
                      </c:ext>
                    </c:extLst>
                    <c:numCache>
                      <c:formatCode>General</c:formatCode>
                      <c:ptCount val="13"/>
                      <c:pt idx="0">
                        <c:v>6</c:v>
                      </c:pt>
                      <c:pt idx="1">
                        <c:v>12</c:v>
                      </c:pt>
                      <c:pt idx="2">
                        <c:v>9</c:v>
                      </c:pt>
                      <c:pt idx="4">
                        <c:v>5</c:v>
                      </c:pt>
                      <c:pt idx="5">
                        <c:v>2</c:v>
                      </c:pt>
                      <c:pt idx="7">
                        <c:v>4</c:v>
                      </c:pt>
                      <c:pt idx="9">
                        <c:v>1</c:v>
                      </c:pt>
                      <c:pt idx="11">
                        <c:v>1</c:v>
                      </c:pt>
                      <c:pt idx="12">
                        <c:v>9</c:v>
                      </c:pt>
                    </c:numCache>
                  </c:numRef>
                </c:val>
                <c:extLst>
                  <c:ext uri="{02D57815-91ED-43cb-92C2-25804820EDAC}">
                    <c15:categoryFilterExceptions/>
                  </c:ext>
                  <c:ext xmlns:c16="http://schemas.microsoft.com/office/drawing/2014/chart" uri="{C3380CC4-5D6E-409C-BE32-E72D297353CC}">
                    <c16:uniqueId val="{00000035-01C1-4ACD-8778-2A4076D2873F}"/>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Лист1!$C$100</c15:sqref>
                        </c15:formulaRef>
                      </c:ext>
                    </c:extLst>
                    <c:strCache>
                      <c:ptCount val="1"/>
                      <c:pt idx="0">
                        <c:v>февраль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7-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9-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B-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D-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F-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1-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3-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5-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7-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9-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B-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D-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F-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xmlns:c15="http://schemas.microsoft.com/office/drawing/2012/chart" uri="{02D57815-91ED-43cb-92C2-25804820EDAC}">
                        <c15:formulaRef>
                          <c15:sqref>Лист1!$C$101:$C$114</c15:sqref>
                        </c15:formulaRef>
                      </c:ext>
                    </c:extLst>
                    <c:numCache>
                      <c:formatCode>General</c:formatCode>
                      <c:ptCount val="13"/>
                      <c:pt idx="0">
                        <c:v>11</c:v>
                      </c:pt>
                      <c:pt idx="1">
                        <c:v>17</c:v>
                      </c:pt>
                      <c:pt idx="2">
                        <c:v>6</c:v>
                      </c:pt>
                      <c:pt idx="4">
                        <c:v>3</c:v>
                      </c:pt>
                      <c:pt idx="7">
                        <c:v>4</c:v>
                      </c:pt>
                      <c:pt idx="12">
                        <c:v>13</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50-01C1-4ACD-8778-2A4076D2873F}"/>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Лист1!$D$100</c15:sqref>
                        </c15:formulaRef>
                      </c:ext>
                    </c:extLst>
                    <c:strCache>
                      <c:ptCount val="1"/>
                      <c:pt idx="0">
                        <c:v>март</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2-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4-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6-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8-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A-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C-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E-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0-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2-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4-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6-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8-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A-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xmlns:c15="http://schemas.microsoft.com/office/drawing/2012/chart" uri="{02D57815-91ED-43cb-92C2-25804820EDAC}">
                        <c15:formulaRef>
                          <c15:sqref>Лист1!$D$101:$D$114</c15:sqref>
                        </c15:formulaRef>
                      </c:ext>
                    </c:extLst>
                    <c:numCache>
                      <c:formatCode>General</c:formatCode>
                      <c:ptCount val="13"/>
                      <c:pt idx="0">
                        <c:v>12</c:v>
                      </c:pt>
                      <c:pt idx="1">
                        <c:v>15</c:v>
                      </c:pt>
                      <c:pt idx="2">
                        <c:v>9</c:v>
                      </c:pt>
                      <c:pt idx="3">
                        <c:v>1</c:v>
                      </c:pt>
                      <c:pt idx="4">
                        <c:v>6</c:v>
                      </c:pt>
                      <c:pt idx="7">
                        <c:v>1</c:v>
                      </c:pt>
                      <c:pt idx="9">
                        <c:v>2</c:v>
                      </c:pt>
                      <c:pt idx="11">
                        <c:v>3</c:v>
                      </c:pt>
                      <c:pt idx="12">
                        <c:v>15</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6B-01C1-4ACD-8778-2A4076D2873F}"/>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Лист1!$E$100</c15:sqref>
                        </c15:formulaRef>
                      </c:ext>
                    </c:extLst>
                    <c:strCache>
                      <c:ptCount val="1"/>
                      <c:pt idx="0">
                        <c:v>1 кв.</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D-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F-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1-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3-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5-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7-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9-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B-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D-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F-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1-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3-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5-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xmlns:c15="http://schemas.microsoft.com/office/drawing/2012/chart" uri="{02D57815-91ED-43cb-92C2-25804820EDAC}">
                        <c15:formulaRef>
                          <c15:sqref>Лист1!$E$101:$E$114</c15:sqref>
                        </c15:formulaRef>
                      </c:ext>
                    </c:extLst>
                    <c:numCache>
                      <c:formatCode>General</c:formatCode>
                      <c:ptCount val="13"/>
                      <c:pt idx="0">
                        <c:v>29</c:v>
                      </c:pt>
                      <c:pt idx="1">
                        <c:v>44</c:v>
                      </c:pt>
                      <c:pt idx="2">
                        <c:v>24</c:v>
                      </c:pt>
                      <c:pt idx="3">
                        <c:v>1</c:v>
                      </c:pt>
                      <c:pt idx="4">
                        <c:v>14</c:v>
                      </c:pt>
                      <c:pt idx="5">
                        <c:v>2</c:v>
                      </c:pt>
                      <c:pt idx="7">
                        <c:v>9</c:v>
                      </c:pt>
                      <c:pt idx="9">
                        <c:v>3</c:v>
                      </c:pt>
                      <c:pt idx="11">
                        <c:v>4</c:v>
                      </c:pt>
                      <c:pt idx="12">
                        <c:v>37</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86-01C1-4ACD-8778-2A4076D2873F}"/>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Лист1!$F$100</c15:sqref>
                        </c15:formulaRef>
                      </c:ext>
                    </c:extLst>
                    <c:strCache>
                      <c:ptCount val="1"/>
                      <c:pt idx="0">
                        <c:v>апрель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8-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A-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C-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E-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0-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2-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4-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6-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8-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A-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C-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E-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0-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xmlns:c15="http://schemas.microsoft.com/office/drawing/2012/chart" uri="{02D57815-91ED-43cb-92C2-25804820EDAC}">
                        <c15:formulaRef>
                          <c15:sqref>Лист1!$F$101:$F$114</c15:sqref>
                        </c15:formulaRef>
                      </c:ext>
                    </c:extLst>
                    <c:numCache>
                      <c:formatCode>General</c:formatCode>
                      <c:ptCount val="13"/>
                      <c:pt idx="0">
                        <c:v>7</c:v>
                      </c:pt>
                      <c:pt idx="1">
                        <c:v>22</c:v>
                      </c:pt>
                      <c:pt idx="2">
                        <c:v>15</c:v>
                      </c:pt>
                      <c:pt idx="4">
                        <c:v>12</c:v>
                      </c:pt>
                      <c:pt idx="5">
                        <c:v>2</c:v>
                      </c:pt>
                      <c:pt idx="6">
                        <c:v>1</c:v>
                      </c:pt>
                      <c:pt idx="7">
                        <c:v>4</c:v>
                      </c:pt>
                      <c:pt idx="10">
                        <c:v>1</c:v>
                      </c:pt>
                      <c:pt idx="11">
                        <c:v>0</c:v>
                      </c:pt>
                      <c:pt idx="12">
                        <c:v>14</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A1-01C1-4ACD-8778-2A4076D2873F}"/>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Лист1!$G$100</c15:sqref>
                        </c15:formulaRef>
                      </c:ext>
                    </c:extLst>
                    <c:strCache>
                      <c:ptCount val="1"/>
                      <c:pt idx="0">
                        <c:v>май</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3-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5-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7-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9-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B-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D-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F-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1-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3-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5-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7-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9-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B-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xmlns:c15="http://schemas.microsoft.com/office/drawing/2012/chart" uri="{02D57815-91ED-43cb-92C2-25804820EDAC}">
                        <c15:formulaRef>
                          <c15:sqref>Лист1!$G$101:$G$114</c15:sqref>
                        </c15:formulaRef>
                      </c:ext>
                    </c:extLst>
                    <c:numCache>
                      <c:formatCode>General</c:formatCode>
                      <c:ptCount val="13"/>
                      <c:pt idx="0">
                        <c:v>3</c:v>
                      </c:pt>
                      <c:pt idx="1">
                        <c:v>22</c:v>
                      </c:pt>
                      <c:pt idx="2">
                        <c:v>7</c:v>
                      </c:pt>
                      <c:pt idx="4">
                        <c:v>4</c:v>
                      </c:pt>
                      <c:pt idx="5">
                        <c:v>0</c:v>
                      </c:pt>
                      <c:pt idx="6">
                        <c:v>1</c:v>
                      </c:pt>
                      <c:pt idx="7">
                        <c:v>5</c:v>
                      </c:pt>
                      <c:pt idx="10">
                        <c:v>0</c:v>
                      </c:pt>
                      <c:pt idx="11">
                        <c:v>3</c:v>
                      </c:pt>
                      <c:pt idx="12">
                        <c:v>12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BC-01C1-4ACD-8778-2A4076D2873F}"/>
                  </c:ext>
                </c:extLst>
              </c15:ser>
            </c15:filteredPieSeries>
            <c15:filteredPieSeries>
              <c15:ser>
                <c:idx val="6"/>
                <c:order val="6"/>
                <c:tx>
                  <c:strRef>
                    <c:extLst xmlns:c15="http://schemas.microsoft.com/office/drawing/2012/chart">
                      <c:ext xmlns:c15="http://schemas.microsoft.com/office/drawing/2012/chart" uri="{02D57815-91ED-43cb-92C2-25804820EDAC}">
                        <c15:formulaRef>
                          <c15:sqref>Лист1!$H$100</c15:sqref>
                        </c15:formulaRef>
                      </c:ext>
                    </c:extLst>
                    <c:strCache>
                      <c:ptCount val="1"/>
                      <c:pt idx="0">
                        <c:v>июнь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E-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0-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2-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4-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6-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8-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A-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C-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E-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0-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2-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4-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6-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xmlns:c15="http://schemas.microsoft.com/office/drawing/2012/chart" uri="{02D57815-91ED-43cb-92C2-25804820EDAC}">
                        <c15:formulaRef>
                          <c15:sqref>Лист1!$H$101:$H$114</c15:sqref>
                        </c15:formulaRef>
                      </c:ext>
                    </c:extLst>
                    <c:numCache>
                      <c:formatCode>General</c:formatCode>
                      <c:ptCount val="13"/>
                      <c:pt idx="0">
                        <c:v>9</c:v>
                      </c:pt>
                      <c:pt idx="1">
                        <c:v>19</c:v>
                      </c:pt>
                      <c:pt idx="2">
                        <c:v>3</c:v>
                      </c:pt>
                      <c:pt idx="3">
                        <c:v>2</c:v>
                      </c:pt>
                      <c:pt idx="4">
                        <c:v>9</c:v>
                      </c:pt>
                      <c:pt idx="7">
                        <c:v>3</c:v>
                      </c:pt>
                      <c:pt idx="10">
                        <c:v>6</c:v>
                      </c:pt>
                      <c:pt idx="11">
                        <c:v>3</c:v>
                      </c:pt>
                      <c:pt idx="12">
                        <c:v>8</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D7-01C1-4ACD-8778-2A4076D2873F}"/>
                  </c:ext>
                </c:extLst>
              </c15:ser>
            </c15:filteredPieSeries>
            <c15:filteredPieSeries>
              <c15:ser>
                <c:idx val="7"/>
                <c:order val="7"/>
                <c:tx>
                  <c:strRef>
                    <c:extLst xmlns:c15="http://schemas.microsoft.com/office/drawing/2012/chart">
                      <c:ext xmlns:c15="http://schemas.microsoft.com/office/drawing/2012/chart" uri="{02D57815-91ED-43cb-92C2-25804820EDAC}">
                        <c15:formulaRef>
                          <c15:sqref>Лист1!$I$100</c15:sqref>
                        </c15:formulaRef>
                      </c:ext>
                    </c:extLst>
                    <c:strCache>
                      <c:ptCount val="1"/>
                      <c:pt idx="0">
                        <c:v>2 кв.</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9-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B-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D-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F-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1-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3-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5-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7-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9-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B-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D-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F-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F1-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xmlns:c15="http://schemas.microsoft.com/office/drawing/2012/chart" uri="{02D57815-91ED-43cb-92C2-25804820EDAC}">
                        <c15:formulaRef>
                          <c15:sqref>Лист1!$I$101:$I$114</c15:sqref>
                        </c15:formulaRef>
                      </c:ext>
                    </c:extLst>
                    <c:numCache>
                      <c:formatCode>General</c:formatCode>
                      <c:ptCount val="13"/>
                      <c:pt idx="0">
                        <c:v>19</c:v>
                      </c:pt>
                      <c:pt idx="1">
                        <c:v>63</c:v>
                      </c:pt>
                      <c:pt idx="2">
                        <c:v>25</c:v>
                      </c:pt>
                      <c:pt idx="3">
                        <c:v>2</c:v>
                      </c:pt>
                      <c:pt idx="4">
                        <c:v>25</c:v>
                      </c:pt>
                      <c:pt idx="5">
                        <c:v>2</c:v>
                      </c:pt>
                      <c:pt idx="6">
                        <c:v>2</c:v>
                      </c:pt>
                      <c:pt idx="7">
                        <c:v>12</c:v>
                      </c:pt>
                      <c:pt idx="10">
                        <c:v>7</c:v>
                      </c:pt>
                      <c:pt idx="11">
                        <c:v>6</c:v>
                      </c:pt>
                      <c:pt idx="12">
                        <c:v>34</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F2-01C1-4ACD-8778-2A4076D2873F}"/>
                  </c:ext>
                </c:extLst>
              </c15:ser>
            </c15:filteredPieSeries>
            <c15:filteredPieSeries>
              <c15:ser>
                <c:idx val="8"/>
                <c:order val="8"/>
                <c:tx>
                  <c:strRef>
                    <c:extLst xmlns:c15="http://schemas.microsoft.com/office/drawing/2012/chart">
                      <c:ext xmlns:c15="http://schemas.microsoft.com/office/drawing/2012/chart" uri="{02D57815-91ED-43cb-92C2-25804820EDAC}">
                        <c15:formulaRef>
                          <c15:sqref>Лист1!$J$100</c15:sqref>
                        </c15:formulaRef>
                      </c:ext>
                    </c:extLst>
                    <c:strCache>
                      <c:ptCount val="1"/>
                      <c:pt idx="0">
                        <c:v>1 полугодие</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F4-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F6-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F8-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FA-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FC-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FE-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00-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02-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04-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06-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08-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0A-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0C-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xmlns:c15="http://schemas.microsoft.com/office/drawing/2012/chart" uri="{02D57815-91ED-43cb-92C2-25804820EDAC}">
                        <c15:formulaRef>
                          <c15:sqref>Лист1!$J$101:$J$114</c15:sqref>
                        </c15:formulaRef>
                      </c:ext>
                    </c:extLst>
                    <c:numCache>
                      <c:formatCode>General</c:formatCode>
                      <c:ptCount val="13"/>
                      <c:pt idx="0">
                        <c:v>48</c:v>
                      </c:pt>
                      <c:pt idx="1">
                        <c:v>107</c:v>
                      </c:pt>
                      <c:pt idx="2">
                        <c:v>49</c:v>
                      </c:pt>
                      <c:pt idx="3">
                        <c:v>3</c:v>
                      </c:pt>
                      <c:pt idx="4">
                        <c:v>39</c:v>
                      </c:pt>
                      <c:pt idx="5">
                        <c:v>4</c:v>
                      </c:pt>
                      <c:pt idx="6">
                        <c:v>2</c:v>
                      </c:pt>
                      <c:pt idx="7">
                        <c:v>21</c:v>
                      </c:pt>
                      <c:pt idx="9">
                        <c:v>3</c:v>
                      </c:pt>
                      <c:pt idx="10">
                        <c:v>7</c:v>
                      </c:pt>
                      <c:pt idx="11">
                        <c:v>10</c:v>
                      </c:pt>
                      <c:pt idx="12">
                        <c:v>71</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10D-01C1-4ACD-8778-2A4076D2873F}"/>
                  </c:ext>
                </c:extLst>
              </c15:ser>
            </c15:filteredPieSeries>
            <c15:filteredPieSeries>
              <c15:ser>
                <c:idx val="9"/>
                <c:order val="9"/>
                <c:tx>
                  <c:strRef>
                    <c:extLst xmlns:c15="http://schemas.microsoft.com/office/drawing/2012/chart">
                      <c:ext xmlns:c15="http://schemas.microsoft.com/office/drawing/2012/chart" uri="{02D57815-91ED-43cb-92C2-25804820EDAC}">
                        <c15:formulaRef>
                          <c15:sqref>Лист1!$K$100</c15:sqref>
                        </c15:formulaRef>
                      </c:ext>
                    </c:extLst>
                    <c:strCache>
                      <c:ptCount val="1"/>
                      <c:pt idx="0">
                        <c:v>июль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0F-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11-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13-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15-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17-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19-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1B-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1D-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1F-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21-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23-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25-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27-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xmlns:c15="http://schemas.microsoft.com/office/drawing/2012/chart" uri="{02D57815-91ED-43cb-92C2-25804820EDAC}">
                        <c15:formulaRef>
                          <c15:sqref>Лист1!$K$101:$K$114</c15:sqref>
                        </c15:formulaRef>
                      </c:ext>
                    </c:extLst>
                    <c:numCache>
                      <c:formatCode>General</c:formatCode>
                      <c:ptCount val="13"/>
                      <c:pt idx="0">
                        <c:v>9</c:v>
                      </c:pt>
                      <c:pt idx="1">
                        <c:v>16</c:v>
                      </c:pt>
                      <c:pt idx="2">
                        <c:v>13</c:v>
                      </c:pt>
                      <c:pt idx="4">
                        <c:v>8</c:v>
                      </c:pt>
                      <c:pt idx="5">
                        <c:v>2</c:v>
                      </c:pt>
                      <c:pt idx="6">
                        <c:v>1</c:v>
                      </c:pt>
                      <c:pt idx="7">
                        <c:v>6</c:v>
                      </c:pt>
                      <c:pt idx="10">
                        <c:v>2</c:v>
                      </c:pt>
                      <c:pt idx="11">
                        <c:v>1</c:v>
                      </c:pt>
                      <c:pt idx="12">
                        <c:v>3</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128-01C1-4ACD-8778-2A4076D2873F}"/>
                  </c:ext>
                </c:extLst>
              </c15:ser>
            </c15:filteredPieSeries>
            <c15:filteredPieSeries>
              <c15:ser>
                <c:idx val="10"/>
                <c:order val="10"/>
                <c:tx>
                  <c:strRef>
                    <c:extLst xmlns:c15="http://schemas.microsoft.com/office/drawing/2012/chart">
                      <c:ext xmlns:c15="http://schemas.microsoft.com/office/drawing/2012/chart" uri="{02D57815-91ED-43cb-92C2-25804820EDAC}">
                        <c15:formulaRef>
                          <c15:sqref>Лист1!$L$100</c15:sqref>
                        </c15:formulaRef>
                      </c:ext>
                    </c:extLst>
                    <c:strCache>
                      <c:ptCount val="1"/>
                      <c:pt idx="0">
                        <c:v>август</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2A-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2C-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2E-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30-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32-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34-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36-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38-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3A-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3C-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3E-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40-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42-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xmlns:c15="http://schemas.microsoft.com/office/drawing/2012/chart" uri="{02D57815-91ED-43cb-92C2-25804820EDAC}">
                        <c15:formulaRef>
                          <c15:sqref>Лист1!$L$101:$L$114</c15:sqref>
                        </c15:formulaRef>
                      </c:ext>
                    </c:extLst>
                    <c:numCache>
                      <c:formatCode>General</c:formatCode>
                      <c:ptCount val="13"/>
                      <c:pt idx="0">
                        <c:v>3</c:v>
                      </c:pt>
                      <c:pt idx="1">
                        <c:v>24</c:v>
                      </c:pt>
                      <c:pt idx="2">
                        <c:v>6</c:v>
                      </c:pt>
                      <c:pt idx="4">
                        <c:v>7</c:v>
                      </c:pt>
                      <c:pt idx="5">
                        <c:v>1</c:v>
                      </c:pt>
                      <c:pt idx="7">
                        <c:v>3</c:v>
                      </c:pt>
                      <c:pt idx="9">
                        <c:v>1</c:v>
                      </c:pt>
                      <c:pt idx="10">
                        <c:v>1</c:v>
                      </c:pt>
                      <c:pt idx="11">
                        <c:v>3</c:v>
                      </c:pt>
                      <c:pt idx="12">
                        <c:v>8</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143-01C1-4ACD-8778-2A4076D2873F}"/>
                  </c:ext>
                </c:extLst>
              </c15:ser>
            </c15:filteredPieSeries>
            <c15:filteredPieSeries>
              <c15:ser>
                <c:idx val="11"/>
                <c:order val="11"/>
                <c:tx>
                  <c:strRef>
                    <c:extLst xmlns:c15="http://schemas.microsoft.com/office/drawing/2012/chart">
                      <c:ext xmlns:c15="http://schemas.microsoft.com/office/drawing/2012/chart" uri="{02D57815-91ED-43cb-92C2-25804820EDAC}">
                        <c15:formulaRef>
                          <c15:sqref>Лист1!$M$100</c15:sqref>
                        </c15:formulaRef>
                      </c:ext>
                    </c:extLst>
                    <c:strCache>
                      <c:ptCount val="1"/>
                      <c:pt idx="0">
                        <c:v>сентябрь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45-01C1-4ACD-8778-2A4076D2873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47-01C1-4ACD-8778-2A4076D2873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49-01C1-4ACD-8778-2A4076D2873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4B-01C1-4ACD-8778-2A4076D2873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4D-01C1-4ACD-8778-2A4076D2873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4F-01C1-4ACD-8778-2A4076D2873F}"/>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51-01C1-4ACD-8778-2A4076D2873F}"/>
                    </c:ext>
                  </c:extLst>
                </c:dPt>
                <c:dPt>
                  <c:idx val="7"/>
                  <c:bubble3D val="0"/>
                  <c:spPr>
                    <a:gradFill rotWithShape="1">
                      <a:gsLst>
                        <a:gs pos="0">
                          <a:schemeClr val="accent2">
                            <a:lumMod val="60000"/>
                            <a:tint val="98000"/>
                            <a:hueMod val="94000"/>
                            <a:satMod val="130000"/>
                            <a:lumMod val="128000"/>
                          </a:schemeClr>
                        </a:gs>
                        <a:gs pos="100000">
                          <a:schemeClr val="accent2">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53-01C1-4ACD-8778-2A4076D2873F}"/>
                    </c:ext>
                  </c:extLst>
                </c:dPt>
                <c:dPt>
                  <c:idx val="8"/>
                  <c:bubble3D val="0"/>
                  <c:spPr>
                    <a:gradFill rotWithShape="1">
                      <a:gsLst>
                        <a:gs pos="0">
                          <a:schemeClr val="accent3">
                            <a:lumMod val="60000"/>
                            <a:tint val="98000"/>
                            <a:hueMod val="94000"/>
                            <a:satMod val="130000"/>
                            <a:lumMod val="128000"/>
                          </a:schemeClr>
                        </a:gs>
                        <a:gs pos="100000">
                          <a:schemeClr val="accent3">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55-01C1-4ACD-8778-2A4076D2873F}"/>
                    </c:ext>
                  </c:extLst>
                </c:dPt>
                <c:dPt>
                  <c:idx val="9"/>
                  <c:bubble3D val="0"/>
                  <c:spPr>
                    <a:gradFill rotWithShape="1">
                      <a:gsLst>
                        <a:gs pos="0">
                          <a:schemeClr val="accent4">
                            <a:lumMod val="60000"/>
                            <a:tint val="98000"/>
                            <a:hueMod val="94000"/>
                            <a:satMod val="130000"/>
                            <a:lumMod val="128000"/>
                          </a:schemeClr>
                        </a:gs>
                        <a:gs pos="100000">
                          <a:schemeClr val="accent4">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57-01C1-4ACD-8778-2A4076D2873F}"/>
                    </c:ext>
                  </c:extLst>
                </c:dPt>
                <c:dPt>
                  <c:idx val="10"/>
                  <c:bubble3D val="0"/>
                  <c:spPr>
                    <a:gradFill rotWithShape="1">
                      <a:gsLst>
                        <a:gs pos="0">
                          <a:schemeClr val="accent5">
                            <a:lumMod val="60000"/>
                            <a:tint val="98000"/>
                            <a:hueMod val="94000"/>
                            <a:satMod val="130000"/>
                            <a:lumMod val="128000"/>
                          </a:schemeClr>
                        </a:gs>
                        <a:gs pos="100000">
                          <a:schemeClr val="accent5">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59-01C1-4ACD-8778-2A4076D2873F}"/>
                    </c:ext>
                  </c:extLst>
                </c:dPt>
                <c:dPt>
                  <c:idx val="11"/>
                  <c:bubble3D val="0"/>
                  <c:spPr>
                    <a:gradFill rotWithShape="1">
                      <a:gsLst>
                        <a:gs pos="0">
                          <a:schemeClr val="accent6">
                            <a:lumMod val="60000"/>
                            <a:tint val="98000"/>
                            <a:hueMod val="94000"/>
                            <a:satMod val="130000"/>
                            <a:lumMod val="128000"/>
                          </a:schemeClr>
                        </a:gs>
                        <a:gs pos="100000">
                          <a:schemeClr val="accent6">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5B-01C1-4ACD-8778-2A4076D2873F}"/>
                    </c:ext>
                  </c:extLst>
                </c:dPt>
                <c:dPt>
                  <c:idx val="12"/>
                  <c:bubble3D val="0"/>
                  <c:spPr>
                    <a:gradFill rotWithShape="1">
                      <a:gsLst>
                        <a:gs pos="0">
                          <a:schemeClr val="accent1">
                            <a:lumMod val="80000"/>
                            <a:lumOff val="20000"/>
                            <a:tint val="98000"/>
                            <a:hueMod val="94000"/>
                            <a:satMod val="130000"/>
                            <a:lumMod val="128000"/>
                          </a:schemeClr>
                        </a:gs>
                        <a:gs pos="100000">
                          <a:schemeClr val="accent1">
                            <a:lumMod val="80000"/>
                            <a:lumOff val="2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15D-01C1-4ACD-8778-2A4076D2873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Лист1!$A$101:$A$114</c15:sqref>
                        </c15:formulaRef>
                      </c:ext>
                    </c:extLst>
                    <c:strCache>
                      <c:ptCount val="13"/>
                      <c:pt idx="0">
                        <c:v>Обучающиеся</c:v>
                      </c:pt>
                      <c:pt idx="1">
                        <c:v>Законные представители обучающихся</c:v>
                      </c:pt>
                      <c:pt idx="2">
                        <c:v>Руководители образовательных организаций</c:v>
                      </c:pt>
                      <c:pt idx="3">
                        <c:v>Воспитатели</c:v>
                      </c:pt>
                      <c:pt idx="4">
                        <c:v>Педагогические работники</c:v>
                      </c:pt>
                      <c:pt idx="5">
                        <c:v>Преподаватели </c:v>
                      </c:pt>
                      <c:pt idx="6">
                        <c:v>Научные работники</c:v>
                      </c:pt>
                      <c:pt idx="7">
                        <c:v>Иные работники сферы образования</c:v>
                      </c:pt>
                      <c:pt idx="8">
                        <c:v>Представители профсоюзной организации</c:v>
                      </c:pt>
                      <c:pt idx="9">
                        <c:v>Бывшие педагогические работники, преподаватели</c:v>
                      </c:pt>
                      <c:pt idx="10">
                        <c:v>Представители общественных организаций</c:v>
                      </c:pt>
                      <c:pt idx="11">
                        <c:v>Индивидуальные предприниматели, осуществляющие образовательную деятельность</c:v>
                      </c:pt>
                      <c:pt idx="12">
                        <c:v>Иные лица</c:v>
                      </c:pt>
                    </c:strCache>
                  </c:strRef>
                </c:cat>
                <c:val>
                  <c:numRef>
                    <c:extLst>
                      <c:ext xmlns:c15="http://schemas.microsoft.com/office/drawing/2012/chart" uri="{02D57815-91ED-43cb-92C2-25804820EDAC}">
                        <c15:formulaRef>
                          <c15:sqref>Лист1!$M$101:$M$114</c15:sqref>
                        </c15:formulaRef>
                      </c:ext>
                    </c:extLst>
                    <c:numCache>
                      <c:formatCode>General</c:formatCode>
                      <c:ptCount val="13"/>
                      <c:pt idx="0">
                        <c:v>7</c:v>
                      </c:pt>
                      <c:pt idx="1">
                        <c:v>20</c:v>
                      </c:pt>
                      <c:pt idx="2">
                        <c:v>4</c:v>
                      </c:pt>
                      <c:pt idx="4">
                        <c:v>9</c:v>
                      </c:pt>
                      <c:pt idx="7">
                        <c:v>5</c:v>
                      </c:pt>
                      <c:pt idx="9">
                        <c:v>1</c:v>
                      </c:pt>
                      <c:pt idx="11">
                        <c:v>4</c:v>
                      </c:pt>
                      <c:pt idx="12">
                        <c:v>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15E-01C1-4ACD-8778-2A4076D2873F}"/>
                  </c:ext>
                </c:extLst>
              </c15:ser>
            </c15:filteredPieSeries>
          </c:ext>
        </c:extLst>
      </c:ofPieChart>
      <c:spPr>
        <a:noFill/>
        <a:ln>
          <a:noFill/>
        </a:ln>
        <a:effectLst/>
      </c:spPr>
    </c:plotArea>
    <c:legend>
      <c:legendPos val="b"/>
      <c:layout>
        <c:manualLayout>
          <c:xMode val="edge"/>
          <c:yMode val="edge"/>
          <c:x val="2.4202583050743843E-2"/>
          <c:y val="0.73939438159487769"/>
          <c:w val="0.95282327357312868"/>
          <c:h val="0.24907077940695185"/>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a:noFill/>
    </a:ln>
    <a:effectLst/>
  </c:spPr>
  <c:txPr>
    <a:bodyPr/>
    <a:lstStyle/>
    <a:p>
      <a:pPr>
        <a:defRPr>
          <a:solidFill>
            <a:schemeClr val="bg1"/>
          </a:solidFill>
          <a:latin typeface="Times New Roman" panose="02020603050405020304" pitchFamily="18" charset="0"/>
          <a:cs typeface="Times New Roman" panose="02020603050405020304" pitchFamily="18" charset="0"/>
        </a:defRPr>
      </a:pPr>
      <a:endParaRPr lang="ru-RU"/>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r>
              <a:rPr lang="ru-RU" sz="1800" b="1">
                <a:solidFill>
                  <a:schemeClr val="bg1"/>
                </a:solidFill>
                <a:latin typeface="Times New Roman" panose="02020603050405020304" pitchFamily="18" charset="0"/>
                <a:cs typeface="Times New Roman" panose="02020603050405020304" pitchFamily="18" charset="0"/>
              </a:rPr>
              <a:t>СУБЪЕКТЫ ОБРАЩЕНИЙ ЗА ИЮЛЬ- СЕНТЯБРЬ 2022 Г.</a:t>
            </a:r>
          </a:p>
        </c:rich>
      </c:tx>
      <c:overlay val="0"/>
      <c:spPr>
        <a:noFill/>
        <a:ln>
          <a:noFill/>
        </a:ln>
        <a:effectLst/>
      </c:spPr>
      <c:txPr>
        <a:bodyPr rot="0" spcFirstLastPara="1" vertOverflow="ellipsis" vert="horz" wrap="square" anchor="ctr" anchorCtr="1"/>
        <a:lstStyle/>
        <a:p>
          <a:pPr>
            <a:defRPr sz="18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manualLayout>
          <c:layoutTarget val="inner"/>
          <c:xMode val="edge"/>
          <c:yMode val="edge"/>
          <c:x val="3.0325831436081745E-2"/>
          <c:y val="7.6304730586241001E-2"/>
          <c:w val="0.95619782196385961"/>
          <c:h val="0.56004740843245937"/>
        </c:manualLayout>
      </c:layout>
      <c:barChart>
        <c:barDir val="col"/>
        <c:grouping val="clustered"/>
        <c:varyColors val="0"/>
        <c:ser>
          <c:idx val="0"/>
          <c:order val="0"/>
          <c:tx>
            <c:strRef>
              <c:f>Лист1!$A$101</c:f>
              <c:strCache>
                <c:ptCount val="1"/>
                <c:pt idx="0">
                  <c:v>Обучающиеся</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Лист1!$B$100:$M$100</c:f>
              <c:strCache>
                <c:ptCount val="3"/>
                <c:pt idx="0">
                  <c:v>июль</c:v>
                </c:pt>
                <c:pt idx="1">
                  <c:v>август</c:v>
                </c:pt>
                <c:pt idx="2">
                  <c:v>сентябрь</c:v>
                </c:pt>
              </c:strCache>
            </c:strRef>
          </c:cat>
          <c:val>
            <c:numRef>
              <c:f>Лист1!$B$101:$M$101</c:f>
              <c:numCache>
                <c:formatCode>General</c:formatCode>
                <c:ptCount val="3"/>
                <c:pt idx="0">
                  <c:v>9</c:v>
                </c:pt>
                <c:pt idx="1">
                  <c:v>3</c:v>
                </c:pt>
                <c:pt idx="2">
                  <c:v>7</c:v>
                </c:pt>
              </c:numCache>
            </c:numRef>
          </c:val>
          <c:extLst>
            <c:ext xmlns:c16="http://schemas.microsoft.com/office/drawing/2014/chart" uri="{C3380CC4-5D6E-409C-BE32-E72D297353CC}">
              <c16:uniqueId val="{00000000-55A4-4BCB-BD02-9D87D8DE8E87}"/>
            </c:ext>
          </c:extLst>
        </c:ser>
        <c:ser>
          <c:idx val="1"/>
          <c:order val="1"/>
          <c:tx>
            <c:strRef>
              <c:f>Лист1!$A$102</c:f>
              <c:strCache>
                <c:ptCount val="1"/>
                <c:pt idx="0">
                  <c:v>Законные представители обучающихся</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Лист1!$B$100:$M$100</c:f>
              <c:strCache>
                <c:ptCount val="3"/>
                <c:pt idx="0">
                  <c:v>июль</c:v>
                </c:pt>
                <c:pt idx="1">
                  <c:v>август</c:v>
                </c:pt>
                <c:pt idx="2">
                  <c:v>сентябрь</c:v>
                </c:pt>
              </c:strCache>
            </c:strRef>
          </c:cat>
          <c:val>
            <c:numRef>
              <c:f>Лист1!$B$102:$M$102</c:f>
              <c:numCache>
                <c:formatCode>General</c:formatCode>
                <c:ptCount val="3"/>
                <c:pt idx="0">
                  <c:v>16</c:v>
                </c:pt>
                <c:pt idx="1">
                  <c:v>24</c:v>
                </c:pt>
                <c:pt idx="2">
                  <c:v>20</c:v>
                </c:pt>
              </c:numCache>
            </c:numRef>
          </c:val>
          <c:extLst>
            <c:ext xmlns:c16="http://schemas.microsoft.com/office/drawing/2014/chart" uri="{C3380CC4-5D6E-409C-BE32-E72D297353CC}">
              <c16:uniqueId val="{00000001-55A4-4BCB-BD02-9D87D8DE8E87}"/>
            </c:ext>
          </c:extLst>
        </c:ser>
        <c:ser>
          <c:idx val="2"/>
          <c:order val="2"/>
          <c:tx>
            <c:strRef>
              <c:f>Лист1!$A$103</c:f>
              <c:strCache>
                <c:ptCount val="1"/>
                <c:pt idx="0">
                  <c:v>Руководители образовательных организаций</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Лист1!$B$100:$M$100</c:f>
              <c:strCache>
                <c:ptCount val="3"/>
                <c:pt idx="0">
                  <c:v>июль</c:v>
                </c:pt>
                <c:pt idx="1">
                  <c:v>август</c:v>
                </c:pt>
                <c:pt idx="2">
                  <c:v>сентябрь</c:v>
                </c:pt>
              </c:strCache>
            </c:strRef>
          </c:cat>
          <c:val>
            <c:numRef>
              <c:f>Лист1!$B$103:$M$103</c:f>
              <c:numCache>
                <c:formatCode>General</c:formatCode>
                <c:ptCount val="3"/>
                <c:pt idx="0">
                  <c:v>13</c:v>
                </c:pt>
                <c:pt idx="1">
                  <c:v>6</c:v>
                </c:pt>
                <c:pt idx="2">
                  <c:v>4</c:v>
                </c:pt>
              </c:numCache>
            </c:numRef>
          </c:val>
          <c:extLst>
            <c:ext xmlns:c16="http://schemas.microsoft.com/office/drawing/2014/chart" uri="{C3380CC4-5D6E-409C-BE32-E72D297353CC}">
              <c16:uniqueId val="{00000002-55A4-4BCB-BD02-9D87D8DE8E87}"/>
            </c:ext>
          </c:extLst>
        </c:ser>
        <c:ser>
          <c:idx val="12"/>
          <c:order val="12"/>
          <c:tx>
            <c:strRef>
              <c:f>Лист1!$A$113</c:f>
              <c:strCache>
                <c:ptCount val="1"/>
                <c:pt idx="0">
                  <c:v>Иные лица</c:v>
                </c:pt>
              </c:strCache>
            </c:strRef>
          </c:tx>
          <c:spPr>
            <a:solidFill>
              <a:schemeClr val="accent1">
                <a:lumMod val="80000"/>
                <a:lumOff val="20000"/>
              </a:schemeClr>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Лист1!$B$100:$M$100</c:f>
              <c:strCache>
                <c:ptCount val="3"/>
                <c:pt idx="0">
                  <c:v>июль</c:v>
                </c:pt>
                <c:pt idx="1">
                  <c:v>август</c:v>
                </c:pt>
                <c:pt idx="2">
                  <c:v>сентябрь</c:v>
                </c:pt>
              </c:strCache>
            </c:strRef>
          </c:cat>
          <c:val>
            <c:numRef>
              <c:f>Лист1!$B$113:$M$113</c:f>
              <c:numCache>
                <c:formatCode>General</c:formatCode>
                <c:ptCount val="3"/>
                <c:pt idx="0">
                  <c:v>3</c:v>
                </c:pt>
                <c:pt idx="1">
                  <c:v>8</c:v>
                </c:pt>
                <c:pt idx="2">
                  <c:v>2</c:v>
                </c:pt>
              </c:numCache>
            </c:numRef>
          </c:val>
          <c:extLst>
            <c:ext xmlns:c16="http://schemas.microsoft.com/office/drawing/2014/chart" uri="{C3380CC4-5D6E-409C-BE32-E72D297353CC}">
              <c16:uniqueId val="{00000003-55A4-4BCB-BD02-9D87D8DE8E87}"/>
            </c:ext>
          </c:extLst>
        </c:ser>
        <c:ser>
          <c:idx val="4"/>
          <c:order val="4"/>
          <c:tx>
            <c:strRef>
              <c:f>Лист1!$A$105</c:f>
              <c:strCache>
                <c:ptCount val="1"/>
                <c:pt idx="0">
                  <c:v>Педагогические работники</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Лист1!$B$100:$M$100</c:f>
              <c:strCache>
                <c:ptCount val="3"/>
                <c:pt idx="0">
                  <c:v>июль</c:v>
                </c:pt>
                <c:pt idx="1">
                  <c:v>август</c:v>
                </c:pt>
                <c:pt idx="2">
                  <c:v>сентябрь</c:v>
                </c:pt>
              </c:strCache>
            </c:strRef>
          </c:cat>
          <c:val>
            <c:numRef>
              <c:f>Лист1!$B$105:$M$105</c:f>
              <c:numCache>
                <c:formatCode>General</c:formatCode>
                <c:ptCount val="3"/>
                <c:pt idx="0">
                  <c:v>8</c:v>
                </c:pt>
                <c:pt idx="1">
                  <c:v>7</c:v>
                </c:pt>
                <c:pt idx="2">
                  <c:v>9</c:v>
                </c:pt>
              </c:numCache>
            </c:numRef>
          </c:val>
          <c:extLst>
            <c:ext xmlns:c16="http://schemas.microsoft.com/office/drawing/2014/chart" uri="{C3380CC4-5D6E-409C-BE32-E72D297353CC}">
              <c16:uniqueId val="{00000004-55A4-4BCB-BD02-9D87D8DE8E87}"/>
            </c:ext>
          </c:extLst>
        </c:ser>
        <c:ser>
          <c:idx val="5"/>
          <c:order val="5"/>
          <c:tx>
            <c:strRef>
              <c:f>Лист1!$A$106</c:f>
              <c:strCache>
                <c:ptCount val="1"/>
                <c:pt idx="0">
                  <c:v>Преподаватели </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Лист1!$B$100:$M$100</c:f>
              <c:strCache>
                <c:ptCount val="3"/>
                <c:pt idx="0">
                  <c:v>июль</c:v>
                </c:pt>
                <c:pt idx="1">
                  <c:v>август</c:v>
                </c:pt>
                <c:pt idx="2">
                  <c:v>сентябрь</c:v>
                </c:pt>
              </c:strCache>
            </c:strRef>
          </c:cat>
          <c:val>
            <c:numRef>
              <c:f>Лист1!$B$106:$M$106</c:f>
              <c:numCache>
                <c:formatCode>General</c:formatCode>
                <c:ptCount val="3"/>
                <c:pt idx="0">
                  <c:v>2</c:v>
                </c:pt>
                <c:pt idx="1">
                  <c:v>1</c:v>
                </c:pt>
              </c:numCache>
            </c:numRef>
          </c:val>
          <c:extLst>
            <c:ext xmlns:c16="http://schemas.microsoft.com/office/drawing/2014/chart" uri="{C3380CC4-5D6E-409C-BE32-E72D297353CC}">
              <c16:uniqueId val="{00000005-55A4-4BCB-BD02-9D87D8DE8E87}"/>
            </c:ext>
          </c:extLst>
        </c:ser>
        <c:ser>
          <c:idx val="6"/>
          <c:order val="6"/>
          <c:tx>
            <c:strRef>
              <c:f>Лист1!$A$107</c:f>
              <c:strCache>
                <c:ptCount val="1"/>
                <c:pt idx="0">
                  <c:v>Научные работники</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Лист1!$B$100:$M$100</c:f>
              <c:strCache>
                <c:ptCount val="3"/>
                <c:pt idx="0">
                  <c:v>июль</c:v>
                </c:pt>
                <c:pt idx="1">
                  <c:v>август</c:v>
                </c:pt>
                <c:pt idx="2">
                  <c:v>сентябрь</c:v>
                </c:pt>
              </c:strCache>
            </c:strRef>
          </c:cat>
          <c:val>
            <c:numRef>
              <c:f>Лист1!$B$107:$M$107</c:f>
              <c:numCache>
                <c:formatCode>General</c:formatCode>
                <c:ptCount val="3"/>
                <c:pt idx="0">
                  <c:v>1</c:v>
                </c:pt>
              </c:numCache>
            </c:numRef>
          </c:val>
          <c:extLst>
            <c:ext xmlns:c16="http://schemas.microsoft.com/office/drawing/2014/chart" uri="{C3380CC4-5D6E-409C-BE32-E72D297353CC}">
              <c16:uniqueId val="{00000006-55A4-4BCB-BD02-9D87D8DE8E87}"/>
            </c:ext>
          </c:extLst>
        </c:ser>
        <c:ser>
          <c:idx val="7"/>
          <c:order val="7"/>
          <c:tx>
            <c:strRef>
              <c:f>Лист1!$A$108</c:f>
              <c:strCache>
                <c:ptCount val="1"/>
                <c:pt idx="0">
                  <c:v>Иные работники сферы образования</c:v>
                </c:pt>
              </c:strCache>
            </c:strRef>
          </c:tx>
          <c:spPr>
            <a:solidFill>
              <a:schemeClr val="accent2">
                <a:lumMod val="60000"/>
              </a:schemeClr>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Лист1!$B$100:$M$100</c:f>
              <c:strCache>
                <c:ptCount val="3"/>
                <c:pt idx="0">
                  <c:v>июль</c:v>
                </c:pt>
                <c:pt idx="1">
                  <c:v>август</c:v>
                </c:pt>
                <c:pt idx="2">
                  <c:v>сентябрь</c:v>
                </c:pt>
              </c:strCache>
            </c:strRef>
          </c:cat>
          <c:val>
            <c:numRef>
              <c:f>Лист1!$B$108:$M$108</c:f>
              <c:numCache>
                <c:formatCode>General</c:formatCode>
                <c:ptCount val="3"/>
                <c:pt idx="0">
                  <c:v>6</c:v>
                </c:pt>
                <c:pt idx="1">
                  <c:v>3</c:v>
                </c:pt>
                <c:pt idx="2">
                  <c:v>5</c:v>
                </c:pt>
              </c:numCache>
            </c:numRef>
          </c:val>
          <c:extLst>
            <c:ext xmlns:c16="http://schemas.microsoft.com/office/drawing/2014/chart" uri="{C3380CC4-5D6E-409C-BE32-E72D297353CC}">
              <c16:uniqueId val="{00000007-55A4-4BCB-BD02-9D87D8DE8E87}"/>
            </c:ext>
          </c:extLst>
        </c:ser>
        <c:ser>
          <c:idx val="9"/>
          <c:order val="9"/>
          <c:tx>
            <c:strRef>
              <c:f>Лист1!$A$110</c:f>
              <c:strCache>
                <c:ptCount val="1"/>
                <c:pt idx="0">
                  <c:v>Бывшие педагогические работники, преподаватели</c:v>
                </c:pt>
              </c:strCache>
            </c:strRef>
          </c:tx>
          <c:spPr>
            <a:solidFill>
              <a:schemeClr val="accent4">
                <a:lumMod val="60000"/>
              </a:schemeClr>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Лист1!$B$100:$M$100</c:f>
              <c:strCache>
                <c:ptCount val="3"/>
                <c:pt idx="0">
                  <c:v>июль</c:v>
                </c:pt>
                <c:pt idx="1">
                  <c:v>август</c:v>
                </c:pt>
                <c:pt idx="2">
                  <c:v>сентябрь</c:v>
                </c:pt>
              </c:strCache>
            </c:strRef>
          </c:cat>
          <c:val>
            <c:numRef>
              <c:f>Лист1!$B$110:$M$110</c:f>
              <c:numCache>
                <c:formatCode>General</c:formatCode>
                <c:ptCount val="3"/>
                <c:pt idx="1">
                  <c:v>1</c:v>
                </c:pt>
                <c:pt idx="2">
                  <c:v>1</c:v>
                </c:pt>
              </c:numCache>
            </c:numRef>
          </c:val>
          <c:extLst>
            <c:ext xmlns:c16="http://schemas.microsoft.com/office/drawing/2014/chart" uri="{C3380CC4-5D6E-409C-BE32-E72D297353CC}">
              <c16:uniqueId val="{00000008-55A4-4BCB-BD02-9D87D8DE8E87}"/>
            </c:ext>
          </c:extLst>
        </c:ser>
        <c:ser>
          <c:idx val="10"/>
          <c:order val="10"/>
          <c:tx>
            <c:strRef>
              <c:f>Лист1!$A$111</c:f>
              <c:strCache>
                <c:ptCount val="1"/>
                <c:pt idx="0">
                  <c:v>Представители общественных организаций</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Лист1!$B$100:$M$100</c:f>
              <c:strCache>
                <c:ptCount val="3"/>
                <c:pt idx="0">
                  <c:v>июль</c:v>
                </c:pt>
                <c:pt idx="1">
                  <c:v>август</c:v>
                </c:pt>
                <c:pt idx="2">
                  <c:v>сентябрь</c:v>
                </c:pt>
              </c:strCache>
            </c:strRef>
          </c:cat>
          <c:val>
            <c:numRef>
              <c:f>Лист1!$B$111:$M$111</c:f>
              <c:numCache>
                <c:formatCode>General</c:formatCode>
                <c:ptCount val="3"/>
                <c:pt idx="0">
                  <c:v>2</c:v>
                </c:pt>
                <c:pt idx="1">
                  <c:v>1</c:v>
                </c:pt>
              </c:numCache>
            </c:numRef>
          </c:val>
          <c:extLst>
            <c:ext xmlns:c16="http://schemas.microsoft.com/office/drawing/2014/chart" uri="{C3380CC4-5D6E-409C-BE32-E72D297353CC}">
              <c16:uniqueId val="{00000009-55A4-4BCB-BD02-9D87D8DE8E87}"/>
            </c:ext>
          </c:extLst>
        </c:ser>
        <c:ser>
          <c:idx val="11"/>
          <c:order val="11"/>
          <c:tx>
            <c:strRef>
              <c:f>Лист1!$A$112</c:f>
              <c:strCache>
                <c:ptCount val="1"/>
                <c:pt idx="0">
                  <c:v>Индивидуальные предприниматели, осуществляющие образовательную деятельность</c:v>
                </c:pt>
              </c:strCache>
            </c:strRef>
          </c:tx>
          <c:spPr>
            <a:solidFill>
              <a:schemeClr val="accent6">
                <a:lumMod val="60000"/>
              </a:schemeClr>
            </a:solidFill>
            <a:ln>
              <a:noFill/>
            </a:ln>
            <a:effectLst/>
          </c:spPr>
          <c:invertIfNegative val="0"/>
          <c:dLbls>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Лист1!$B$100:$M$100</c:f>
              <c:strCache>
                <c:ptCount val="3"/>
                <c:pt idx="0">
                  <c:v>июль</c:v>
                </c:pt>
                <c:pt idx="1">
                  <c:v>август</c:v>
                </c:pt>
                <c:pt idx="2">
                  <c:v>сентябрь</c:v>
                </c:pt>
              </c:strCache>
            </c:strRef>
          </c:cat>
          <c:val>
            <c:numRef>
              <c:f>Лист1!$B$112:$M$112</c:f>
              <c:numCache>
                <c:formatCode>General</c:formatCode>
                <c:ptCount val="3"/>
                <c:pt idx="0">
                  <c:v>1</c:v>
                </c:pt>
                <c:pt idx="1">
                  <c:v>3</c:v>
                </c:pt>
                <c:pt idx="2">
                  <c:v>4</c:v>
                </c:pt>
              </c:numCache>
            </c:numRef>
          </c:val>
          <c:extLst>
            <c:ext xmlns:c16="http://schemas.microsoft.com/office/drawing/2014/chart" uri="{C3380CC4-5D6E-409C-BE32-E72D297353CC}">
              <c16:uniqueId val="{0000000A-55A4-4BCB-BD02-9D87D8DE8E87}"/>
            </c:ext>
          </c:extLst>
        </c:ser>
        <c:dLbls>
          <c:showLegendKey val="0"/>
          <c:showVal val="0"/>
          <c:showCatName val="0"/>
          <c:showSerName val="0"/>
          <c:showPercent val="0"/>
          <c:showBubbleSize val="0"/>
        </c:dLbls>
        <c:gapWidth val="150"/>
        <c:axId val="99818543"/>
        <c:axId val="97999695"/>
        <c:extLst>
          <c:ext xmlns:c15="http://schemas.microsoft.com/office/drawing/2012/chart" uri="{02D57815-91ED-43cb-92C2-25804820EDAC}">
            <c15:filteredBarSeries>
              <c15:ser>
                <c:idx val="3"/>
                <c:order val="3"/>
                <c:tx>
                  <c:strRef>
                    <c:extLst>
                      <c:ext uri="{02D57815-91ED-43cb-92C2-25804820EDAC}">
                        <c15:formulaRef>
                          <c15:sqref>Лист1!$A$104</c15:sqref>
                        </c15:formulaRef>
                      </c:ext>
                    </c:extLst>
                    <c:strCache>
                      <c:ptCount val="1"/>
                      <c:pt idx="0">
                        <c:v>Воспитатели</c:v>
                      </c:pt>
                    </c:strCache>
                  </c:strRef>
                </c:tx>
                <c:spPr>
                  <a:solidFill>
                    <a:schemeClr val="accent4"/>
                  </a:solidFill>
                  <a:ln>
                    <a:noFill/>
                  </a:ln>
                  <a:effectLst/>
                </c:spPr>
                <c:invertIfNegative val="0"/>
                <c:cat>
                  <c:strRef>
                    <c:extLst>
                      <c:ext uri="{02D57815-91ED-43cb-92C2-25804820EDAC}">
                        <c15:formulaRef>
                          <c15:sqref>Лист1!$B$100:$M$100</c15:sqref>
                        </c15:formulaRef>
                      </c:ext>
                    </c:extLst>
                    <c:strCache>
                      <c:ptCount val="3"/>
                      <c:pt idx="0">
                        <c:v>июль</c:v>
                      </c:pt>
                      <c:pt idx="1">
                        <c:v>август</c:v>
                      </c:pt>
                      <c:pt idx="2">
                        <c:v>сентябрь</c:v>
                      </c:pt>
                    </c:strCache>
                  </c:strRef>
                </c:cat>
                <c:val>
                  <c:numRef>
                    <c:extLst>
                      <c:ext uri="{02D57815-91ED-43cb-92C2-25804820EDAC}">
                        <c15:formulaRef>
                          <c15:sqref>Лист1!$B$104:$M$104</c15:sqref>
                        </c15:formulaRef>
                      </c:ext>
                    </c:extLst>
                    <c:numCache>
                      <c:formatCode>General</c:formatCode>
                      <c:ptCount val="3"/>
                    </c:numCache>
                  </c:numRef>
                </c:val>
                <c:extLst>
                  <c:ext xmlns:c16="http://schemas.microsoft.com/office/drawing/2014/chart" uri="{C3380CC4-5D6E-409C-BE32-E72D297353CC}">
                    <c16:uniqueId val="{0000000B-55A4-4BCB-BD02-9D87D8DE8E87}"/>
                  </c:ext>
                </c:extLst>
              </c15:ser>
            </c15:filteredBarSeries>
            <c15:filteredBarSeries>
              <c15:ser>
                <c:idx val="8"/>
                <c:order val="8"/>
                <c:tx>
                  <c:strRef>
                    <c:extLst xmlns:c15="http://schemas.microsoft.com/office/drawing/2012/chart">
                      <c:ext xmlns:c15="http://schemas.microsoft.com/office/drawing/2012/chart" uri="{02D57815-91ED-43cb-92C2-25804820EDAC}">
                        <c15:formulaRef>
                          <c15:sqref>Лист1!$A$109</c15:sqref>
                        </c15:formulaRef>
                      </c:ext>
                    </c:extLst>
                    <c:strCache>
                      <c:ptCount val="1"/>
                      <c:pt idx="0">
                        <c:v>Представители профсоюзной организации</c:v>
                      </c:pt>
                    </c:strCache>
                  </c:strRef>
                </c:tx>
                <c:spPr>
                  <a:solidFill>
                    <a:schemeClr val="accent3">
                      <a:lumMod val="60000"/>
                    </a:schemeClr>
                  </a:solidFill>
                  <a:ln>
                    <a:noFill/>
                  </a:ln>
                  <a:effectLst/>
                </c:spPr>
                <c:invertIfNegative val="0"/>
                <c:cat>
                  <c:strRef>
                    <c:extLst>
                      <c:ext xmlns:c15="http://schemas.microsoft.com/office/drawing/2012/chart" uri="{02D57815-91ED-43cb-92C2-25804820EDAC}">
                        <c15:formulaRef>
                          <c15:sqref>Лист1!$B$100:$M$100</c15:sqref>
                        </c15:formulaRef>
                      </c:ext>
                    </c:extLst>
                    <c:strCache>
                      <c:ptCount val="3"/>
                      <c:pt idx="0">
                        <c:v>июль</c:v>
                      </c:pt>
                      <c:pt idx="1">
                        <c:v>август</c:v>
                      </c:pt>
                      <c:pt idx="2">
                        <c:v>сентябрь</c:v>
                      </c:pt>
                    </c:strCache>
                  </c:strRef>
                </c:cat>
                <c:val>
                  <c:numRef>
                    <c:extLst>
                      <c:ext xmlns:c15="http://schemas.microsoft.com/office/drawing/2012/chart" uri="{02D57815-91ED-43cb-92C2-25804820EDAC}">
                        <c15:formulaRef>
                          <c15:sqref>Лист1!$B$109:$M$109</c15:sqref>
                        </c15:formulaRef>
                      </c:ext>
                    </c:extLst>
                    <c:numCache>
                      <c:formatCode>General</c:formatCode>
                      <c:ptCount val="3"/>
                    </c:numCache>
                  </c:numRef>
                </c:val>
                <c:extLst xmlns:c15="http://schemas.microsoft.com/office/drawing/2012/chart">
                  <c:ext xmlns:c16="http://schemas.microsoft.com/office/drawing/2014/chart" uri="{C3380CC4-5D6E-409C-BE32-E72D297353CC}">
                    <c16:uniqueId val="{0000000C-55A4-4BCB-BD02-9D87D8DE8E87}"/>
                  </c:ext>
                </c:extLst>
              </c15:ser>
            </c15:filteredBarSeries>
          </c:ext>
        </c:extLst>
      </c:barChart>
      <c:catAx>
        <c:axId val="998185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crossAx val="97999695"/>
        <c:crosses val="autoZero"/>
        <c:auto val="1"/>
        <c:lblAlgn val="ctr"/>
        <c:lblOffset val="100"/>
        <c:noMultiLvlLbl val="0"/>
      </c:catAx>
      <c:valAx>
        <c:axId val="979996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crossAx val="99818543"/>
        <c:crosses val="autoZero"/>
        <c:crossBetween val="between"/>
      </c:valAx>
      <c:spPr>
        <a:noFill/>
        <a:ln>
          <a:noFill/>
        </a:ln>
        <a:effectLst/>
      </c:spPr>
    </c:plotArea>
    <c:legend>
      <c:legendPos val="b"/>
      <c:layout>
        <c:manualLayout>
          <c:xMode val="edge"/>
          <c:yMode val="edge"/>
          <c:x val="1.1191155657977079E-2"/>
          <c:y val="0.67647447224992341"/>
          <c:w val="0.9791246857247482"/>
          <c:h val="0.30154703961859808"/>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a:noFill/>
    </a:ln>
    <a:effectLst/>
  </c:spPr>
  <c:txPr>
    <a:bodyPr/>
    <a:lstStyle/>
    <a:p>
      <a:pPr>
        <a:defRPr sz="1050">
          <a:solidFill>
            <a:schemeClr val="bg1"/>
          </a:solidFill>
          <a:latin typeface="Times New Roman" panose="02020603050405020304" pitchFamily="18" charset="0"/>
          <a:cs typeface="Times New Roman" panose="02020603050405020304" pitchFamily="18" charset="0"/>
        </a:defRPr>
      </a:pPr>
      <a:endParaRPr lang="ru-RU"/>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bg1"/>
                </a:solidFill>
                <a:latin typeface="Times New Roman" panose="02020603050405020304" pitchFamily="18" charset="0"/>
                <a:ea typeface="+mn-ea"/>
                <a:cs typeface="Times New Roman" panose="02020603050405020304" pitchFamily="18" charset="0"/>
              </a:defRPr>
            </a:pPr>
            <a:r>
              <a:rPr lang="ru-RU" sz="1800" dirty="0"/>
              <a:t>РАСПРЕДЕЛЕНИЕ  ОБРАЩЕНИЙ ГРАЖДАН,  ПОСТУПИВШИХ В</a:t>
            </a:r>
            <a:r>
              <a:rPr lang="ru-RU" sz="1800" baseline="0" dirty="0"/>
              <a:t> </a:t>
            </a:r>
            <a:r>
              <a:rPr lang="ru-RU" sz="1800" dirty="0"/>
              <a:t>3 КВАРТАЛЕ 2022 Г.,  ПО УРОВНЯМ ОБРАЗОВАНИЯ  </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ofPieChart>
        <c:ofPieType val="pie"/>
        <c:varyColors val="1"/>
        <c:ser>
          <c:idx val="12"/>
          <c:order val="12"/>
          <c:tx>
            <c:strRef>
              <c:f>Лист1!$N$116:$N$117</c:f>
              <c:strCache>
                <c:ptCount val="2"/>
                <c:pt idx="0">
                  <c:v>3 кв.</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1-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3-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5-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7-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9-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B-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D-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F-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1-C4F1-48DE-A50D-DB6E36FEF013}"/>
              </c:ext>
            </c:extLst>
          </c:dPt>
          <c:dLbls>
            <c:spPr>
              <a:noFill/>
              <a:ln>
                <a:noFill/>
              </a:ln>
              <a:effectLst/>
            </c:spPr>
            <c:txPr>
              <a:bodyPr rot="0" spcFirstLastPara="1" vertOverflow="ellipsis" vert="horz" wrap="square" anchor="ctr" anchorCtr="1"/>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0"/>
            <c:showCatName val="0"/>
            <c:showSerName val="0"/>
            <c:showPercent val="1"/>
            <c:showBubbleSize val="0"/>
            <c:showLeaderLines val="0"/>
            <c:extLst>
              <c:ext xmlns:c15="http://schemas.microsoft.com/office/drawing/2012/chart" uri="{CE6537A1-D6FC-4f65-9D91-7224C49458BB}"/>
            </c:extLst>
          </c:dLbls>
          <c:cat>
            <c:strRef>
              <c:f>Лист1!$A$118:$A$128</c:f>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f>Лист1!$N$118:$N$128</c:f>
              <c:numCache>
                <c:formatCode>General</c:formatCode>
                <c:ptCount val="9"/>
                <c:pt idx="0">
                  <c:v>31</c:v>
                </c:pt>
                <c:pt idx="1">
                  <c:v>51</c:v>
                </c:pt>
                <c:pt idx="2">
                  <c:v>36</c:v>
                </c:pt>
                <c:pt idx="3">
                  <c:v>14</c:v>
                </c:pt>
                <c:pt idx="5">
                  <c:v>10</c:v>
                </c:pt>
                <c:pt idx="6">
                  <c:v>2</c:v>
                </c:pt>
                <c:pt idx="7">
                  <c:v>12</c:v>
                </c:pt>
                <c:pt idx="8">
                  <c:v>14</c:v>
                </c:pt>
              </c:numCache>
            </c:numRef>
          </c:val>
          <c:extLst>
            <c:ext xmlns:c15="http://schemas.microsoft.com/office/drawing/2012/chart" uri="{02D57815-91ED-43cb-92C2-25804820EDAC}">
              <c15:categoryFilterExceptions/>
            </c:ext>
            <c:ext xmlns:c16="http://schemas.microsoft.com/office/drawing/2014/chart" uri="{C3380CC4-5D6E-409C-BE32-E72D297353CC}">
              <c16:uniqueId val="{00000012-C4F1-48DE-A50D-DB6E36FEF013}"/>
            </c:ext>
          </c:extLst>
        </c:ser>
        <c:dLbls>
          <c:dLblPos val="inEnd"/>
          <c:showLegendKey val="0"/>
          <c:showVal val="0"/>
          <c:showCatName val="0"/>
          <c:showSerName val="0"/>
          <c:showPercent val="1"/>
          <c:showBubbleSize val="0"/>
          <c:showLeaderLines val="0"/>
        </c:dLbls>
        <c:gapWidth val="150"/>
        <c:splitType val="cust"/>
        <c:custSplit>
          <c:secondPiePt val="3"/>
          <c:secondPiePt val="5"/>
          <c:secondPiePt val="6"/>
          <c:secondPiePt val="7"/>
          <c:secondPiePt val="8"/>
        </c:custSplit>
        <c:secondPieSize val="75"/>
        <c:serLines>
          <c:spPr>
            <a:ln w="9525" cap="flat" cmpd="sng" algn="ctr">
              <a:solidFill>
                <a:schemeClr val="tx1">
                  <a:lumMod val="35000"/>
                  <a:lumOff val="65000"/>
                </a:schemeClr>
              </a:solidFill>
              <a:round/>
            </a:ln>
            <a:effectLst/>
          </c:spPr>
        </c:serLines>
        <c:extLst>
          <c:ext xmlns:c15="http://schemas.microsoft.com/office/drawing/2012/chart" uri="{02D57815-91ED-43cb-92C2-25804820EDAC}">
            <c15:filteredPieSeries>
              <c15:ser>
                <c:idx val="0"/>
                <c:order val="0"/>
                <c:tx>
                  <c:strRef>
                    <c:extLst>
                      <c:ext uri="{02D57815-91ED-43cb-92C2-25804820EDAC}">
                        <c15:formulaRef>
                          <c15:sqref>Лист1!$B$116:$B$117</c15:sqref>
                        </c15:formulaRef>
                      </c:ext>
                    </c:extLst>
                    <c:strCache>
                      <c:ptCount val="2"/>
                      <c:pt idx="0">
                        <c:v>январь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4-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6-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8-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A-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C-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E-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0-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2-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4-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uri="{CE6537A1-D6FC-4f65-9D91-7224C49458BB}"/>
                  </c:extLst>
                </c:dLbls>
                <c:cat>
                  <c:strRef>
                    <c:extLst>
                      <c:ex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uri="{02D57815-91ED-43cb-92C2-25804820EDAC}">
                        <c15:formulaRef>
                          <c15:sqref>Лист1!$B$118:$B$128</c15:sqref>
                        </c15:formulaRef>
                      </c:ext>
                    </c:extLst>
                    <c:numCache>
                      <c:formatCode>General</c:formatCode>
                      <c:ptCount val="9"/>
                      <c:pt idx="0">
                        <c:v>2</c:v>
                      </c:pt>
                      <c:pt idx="1">
                        <c:v>11</c:v>
                      </c:pt>
                      <c:pt idx="2">
                        <c:v>11</c:v>
                      </c:pt>
                      <c:pt idx="3">
                        <c:v>7</c:v>
                      </c:pt>
                      <c:pt idx="5">
                        <c:v>4</c:v>
                      </c:pt>
                      <c:pt idx="6">
                        <c:v>2</c:v>
                      </c:pt>
                      <c:pt idx="7">
                        <c:v>3</c:v>
                      </c:pt>
                      <c:pt idx="8">
                        <c:v>9</c:v>
                      </c:pt>
                    </c:numCache>
                  </c:numRef>
                </c:val>
                <c:extLst>
                  <c:ext uri="{02D57815-91ED-43cb-92C2-25804820EDAC}">
                    <c15:categoryFilterExceptions/>
                  </c:ext>
                  <c:ext xmlns:c16="http://schemas.microsoft.com/office/drawing/2014/chart" uri="{C3380CC4-5D6E-409C-BE32-E72D297353CC}">
                    <c16:uniqueId val="{00000025-C4F1-48DE-A50D-DB6E36FEF013}"/>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Лист1!$C$116:$C$117</c15:sqref>
                        </c15:formulaRef>
                      </c:ext>
                    </c:extLst>
                    <c:strCache>
                      <c:ptCount val="2"/>
                      <c:pt idx="0">
                        <c:v>февраль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7-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9-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B-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D-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F-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1-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3-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5-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7-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xmlns:c15="http://schemas.microsoft.com/office/drawing/2012/chart" uri="{02D57815-91ED-43cb-92C2-25804820EDAC}">
                        <c15:formulaRef>
                          <c15:sqref>Лист1!$C$118:$C$128</c15:sqref>
                        </c15:formulaRef>
                      </c:ext>
                    </c:extLst>
                    <c:numCache>
                      <c:formatCode>General</c:formatCode>
                      <c:ptCount val="9"/>
                      <c:pt idx="1">
                        <c:v>13</c:v>
                      </c:pt>
                      <c:pt idx="2">
                        <c:v>23</c:v>
                      </c:pt>
                      <c:pt idx="3">
                        <c:v>3</c:v>
                      </c:pt>
                      <c:pt idx="7">
                        <c:v>3</c:v>
                      </c:pt>
                      <c:pt idx="8">
                        <c:v>12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38-C4F1-48DE-A50D-DB6E36FEF013}"/>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Лист1!$D$116:$D$117</c15:sqref>
                        </c15:formulaRef>
                      </c:ext>
                    </c:extLst>
                    <c:strCache>
                      <c:ptCount val="2"/>
                      <c:pt idx="0">
                        <c:v>март</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A-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C-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E-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0-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2-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4-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6-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8-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A-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xmlns:c15="http://schemas.microsoft.com/office/drawing/2012/chart" uri="{02D57815-91ED-43cb-92C2-25804820EDAC}">
                        <c15:formulaRef>
                          <c15:sqref>Лист1!$D$118:$D$128</c15:sqref>
                        </c15:formulaRef>
                      </c:ext>
                    </c:extLst>
                    <c:numCache>
                      <c:formatCode>General</c:formatCode>
                      <c:ptCount val="9"/>
                      <c:pt idx="0">
                        <c:v>3</c:v>
                      </c:pt>
                      <c:pt idx="1">
                        <c:v>11</c:v>
                      </c:pt>
                      <c:pt idx="2">
                        <c:v>22</c:v>
                      </c:pt>
                      <c:pt idx="3">
                        <c:v>8</c:v>
                      </c:pt>
                      <c:pt idx="5">
                        <c:v>4</c:v>
                      </c:pt>
                      <c:pt idx="6">
                        <c:v>2</c:v>
                      </c:pt>
                      <c:pt idx="7">
                        <c:v>8</c:v>
                      </c:pt>
                      <c:pt idx="8">
                        <c:v>6</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4B-C4F1-48DE-A50D-DB6E36FEF013}"/>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Лист1!$E$116:$E$117</c15:sqref>
                        </c15:formulaRef>
                      </c:ext>
                    </c:extLst>
                    <c:strCache>
                      <c:ptCount val="2"/>
                      <c:pt idx="0">
                        <c:v>1 кв.</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D-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F-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1-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3-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5-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7-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9-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B-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D-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xmlns:c15="http://schemas.microsoft.com/office/drawing/2012/chart" uri="{02D57815-91ED-43cb-92C2-25804820EDAC}">
                        <c15:formulaRef>
                          <c15:sqref>Лист1!$E$118:$E$128</c15:sqref>
                        </c15:formulaRef>
                      </c:ext>
                    </c:extLst>
                    <c:numCache>
                      <c:formatCode>General</c:formatCode>
                      <c:ptCount val="9"/>
                      <c:pt idx="0">
                        <c:v>5</c:v>
                      </c:pt>
                      <c:pt idx="1">
                        <c:v>35</c:v>
                      </c:pt>
                      <c:pt idx="2">
                        <c:v>56</c:v>
                      </c:pt>
                      <c:pt idx="3">
                        <c:v>18</c:v>
                      </c:pt>
                      <c:pt idx="5">
                        <c:v>8</c:v>
                      </c:pt>
                      <c:pt idx="6">
                        <c:v>4</c:v>
                      </c:pt>
                      <c:pt idx="7">
                        <c:v>14</c:v>
                      </c:pt>
                      <c:pt idx="8">
                        <c:v>27</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5E-C4F1-48DE-A50D-DB6E36FEF013}"/>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Лист1!$F$116:$F$117</c15:sqref>
                        </c15:formulaRef>
                      </c:ext>
                    </c:extLst>
                    <c:strCache>
                      <c:ptCount val="2"/>
                      <c:pt idx="0">
                        <c:v>апрель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0-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2-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4-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6-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8-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A-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C-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E-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0-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xmlns:c15="http://schemas.microsoft.com/office/drawing/2012/chart" uri="{02D57815-91ED-43cb-92C2-25804820EDAC}">
                        <c15:formulaRef>
                          <c15:sqref>Лист1!$F$118:$F$128</c15:sqref>
                        </c15:formulaRef>
                      </c:ext>
                    </c:extLst>
                    <c:numCache>
                      <c:formatCode>General</c:formatCode>
                      <c:ptCount val="9"/>
                      <c:pt idx="0">
                        <c:v>1</c:v>
                      </c:pt>
                      <c:pt idx="1">
                        <c:v>22</c:v>
                      </c:pt>
                      <c:pt idx="2">
                        <c:v>24</c:v>
                      </c:pt>
                      <c:pt idx="3">
                        <c:v>4</c:v>
                      </c:pt>
                      <c:pt idx="4">
                        <c:v>2</c:v>
                      </c:pt>
                      <c:pt idx="5">
                        <c:v>4</c:v>
                      </c:pt>
                      <c:pt idx="7">
                        <c:v>11</c:v>
                      </c:pt>
                      <c:pt idx="8">
                        <c:v>10</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71-C4F1-48DE-A50D-DB6E36FEF013}"/>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Лист1!$G$116:$G$117</c15:sqref>
                        </c15:formulaRef>
                      </c:ext>
                    </c:extLst>
                    <c:strCache>
                      <c:ptCount val="2"/>
                      <c:pt idx="0">
                        <c:v>май</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3-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5-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7-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9-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B-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D-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F-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1-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3-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xmlns:c15="http://schemas.microsoft.com/office/drawing/2012/chart" uri="{02D57815-91ED-43cb-92C2-25804820EDAC}">
                        <c15:formulaRef>
                          <c15:sqref>Лист1!$G$118:$G$128</c15:sqref>
                        </c15:formulaRef>
                      </c:ext>
                    </c:extLst>
                    <c:numCache>
                      <c:formatCode>General</c:formatCode>
                      <c:ptCount val="9"/>
                      <c:pt idx="0">
                        <c:v>5</c:v>
                      </c:pt>
                      <c:pt idx="1">
                        <c:v>22</c:v>
                      </c:pt>
                      <c:pt idx="2">
                        <c:v>10</c:v>
                      </c:pt>
                      <c:pt idx="3">
                        <c:v>2</c:v>
                      </c:pt>
                      <c:pt idx="5">
                        <c:v>1</c:v>
                      </c:pt>
                      <c:pt idx="7">
                        <c:v>9</c:v>
                      </c:pt>
                      <c:pt idx="8">
                        <c:v>8</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84-C4F1-48DE-A50D-DB6E36FEF013}"/>
                  </c:ext>
                </c:extLst>
              </c15:ser>
            </c15:filteredPieSeries>
            <c15:filteredPieSeries>
              <c15:ser>
                <c:idx val="6"/>
                <c:order val="6"/>
                <c:tx>
                  <c:strRef>
                    <c:extLst xmlns:c15="http://schemas.microsoft.com/office/drawing/2012/chart">
                      <c:ext xmlns:c15="http://schemas.microsoft.com/office/drawing/2012/chart" uri="{02D57815-91ED-43cb-92C2-25804820EDAC}">
                        <c15:formulaRef>
                          <c15:sqref>Лист1!$H$116:$H$117</c15:sqref>
                        </c15:formulaRef>
                      </c:ext>
                    </c:extLst>
                    <c:strCache>
                      <c:ptCount val="2"/>
                      <c:pt idx="0">
                        <c:v>июнь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6-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8-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A-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C-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E-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0-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2-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4-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6-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xmlns:c15="http://schemas.microsoft.com/office/drawing/2012/chart" uri="{02D57815-91ED-43cb-92C2-25804820EDAC}">
                        <c15:formulaRef>
                          <c15:sqref>Лист1!$H$118:$H$128</c15:sqref>
                        </c15:formulaRef>
                      </c:ext>
                    </c:extLst>
                    <c:numCache>
                      <c:formatCode>General</c:formatCode>
                      <c:ptCount val="9"/>
                      <c:pt idx="0">
                        <c:v>8</c:v>
                      </c:pt>
                      <c:pt idx="1">
                        <c:v>22</c:v>
                      </c:pt>
                      <c:pt idx="2">
                        <c:v>14</c:v>
                      </c:pt>
                      <c:pt idx="3">
                        <c:v>2</c:v>
                      </c:pt>
                      <c:pt idx="5">
                        <c:v>2</c:v>
                      </c:pt>
                      <c:pt idx="6">
                        <c:v>1</c:v>
                      </c:pt>
                      <c:pt idx="7">
                        <c:v>8</c:v>
                      </c:pt>
                      <c:pt idx="8">
                        <c:v>5</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97-C4F1-48DE-A50D-DB6E36FEF013}"/>
                  </c:ext>
                </c:extLst>
              </c15:ser>
            </c15:filteredPieSeries>
            <c15:filteredPieSeries>
              <c15:ser>
                <c:idx val="7"/>
                <c:order val="7"/>
                <c:tx>
                  <c:strRef>
                    <c:extLst xmlns:c15="http://schemas.microsoft.com/office/drawing/2012/chart">
                      <c:ext xmlns:c15="http://schemas.microsoft.com/office/drawing/2012/chart" uri="{02D57815-91ED-43cb-92C2-25804820EDAC}">
                        <c15:formulaRef>
                          <c15:sqref>Лист1!$I$116:$I$117</c15:sqref>
                        </c15:formulaRef>
                      </c:ext>
                    </c:extLst>
                    <c:strCache>
                      <c:ptCount val="2"/>
                      <c:pt idx="0">
                        <c:v>2 кв.</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9-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B-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D-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F-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1-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3-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5-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7-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9-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xmlns:c15="http://schemas.microsoft.com/office/drawing/2012/chart" uri="{02D57815-91ED-43cb-92C2-25804820EDAC}">
                        <c15:formulaRef>
                          <c15:sqref>Лист1!$I$118:$I$128</c15:sqref>
                        </c15:formulaRef>
                      </c:ext>
                    </c:extLst>
                    <c:numCache>
                      <c:formatCode>General</c:formatCode>
                      <c:ptCount val="9"/>
                      <c:pt idx="0">
                        <c:v>14</c:v>
                      </c:pt>
                      <c:pt idx="1">
                        <c:v>66</c:v>
                      </c:pt>
                      <c:pt idx="2">
                        <c:v>48</c:v>
                      </c:pt>
                      <c:pt idx="3">
                        <c:v>8</c:v>
                      </c:pt>
                      <c:pt idx="4">
                        <c:v>2</c:v>
                      </c:pt>
                      <c:pt idx="5">
                        <c:v>7</c:v>
                      </c:pt>
                      <c:pt idx="6">
                        <c:v>1</c:v>
                      </c:pt>
                      <c:pt idx="7">
                        <c:v>28</c:v>
                      </c:pt>
                      <c:pt idx="8">
                        <c:v>23</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AA-C4F1-48DE-A50D-DB6E36FEF013}"/>
                  </c:ext>
                </c:extLst>
              </c15:ser>
            </c15:filteredPieSeries>
            <c15:filteredPieSeries>
              <c15:ser>
                <c:idx val="8"/>
                <c:order val="8"/>
                <c:tx>
                  <c:strRef>
                    <c:extLst xmlns:c15="http://schemas.microsoft.com/office/drawing/2012/chart">
                      <c:ext xmlns:c15="http://schemas.microsoft.com/office/drawing/2012/chart" uri="{02D57815-91ED-43cb-92C2-25804820EDAC}">
                        <c15:formulaRef>
                          <c15:sqref>Лист1!$J$116:$J$117</c15:sqref>
                        </c15:formulaRef>
                      </c:ext>
                    </c:extLst>
                    <c:strCache>
                      <c:ptCount val="2"/>
                      <c:pt idx="0">
                        <c:v>1 полугодие</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C-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E-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0-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2-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4-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6-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8-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BA-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BC-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xmlns:c15="http://schemas.microsoft.com/office/drawing/2012/chart" uri="{02D57815-91ED-43cb-92C2-25804820EDAC}">
                        <c15:formulaRef>
                          <c15:sqref>Лист1!$J$118:$J$128</c15:sqref>
                        </c15:formulaRef>
                      </c:ext>
                    </c:extLst>
                    <c:numCache>
                      <c:formatCode>General</c:formatCode>
                      <c:ptCount val="9"/>
                      <c:pt idx="0">
                        <c:v>19</c:v>
                      </c:pt>
                      <c:pt idx="1">
                        <c:v>101</c:v>
                      </c:pt>
                      <c:pt idx="2">
                        <c:v>104</c:v>
                      </c:pt>
                      <c:pt idx="3">
                        <c:v>26</c:v>
                      </c:pt>
                      <c:pt idx="4">
                        <c:v>2</c:v>
                      </c:pt>
                      <c:pt idx="5">
                        <c:v>15</c:v>
                      </c:pt>
                      <c:pt idx="6">
                        <c:v>5</c:v>
                      </c:pt>
                      <c:pt idx="7">
                        <c:v>42</c:v>
                      </c:pt>
                      <c:pt idx="8">
                        <c:v>50</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BD-C4F1-48DE-A50D-DB6E36FEF013}"/>
                  </c:ext>
                </c:extLst>
              </c15:ser>
            </c15:filteredPieSeries>
            <c15:filteredPieSeries>
              <c15:ser>
                <c:idx val="9"/>
                <c:order val="9"/>
                <c:tx>
                  <c:strRef>
                    <c:extLst xmlns:c15="http://schemas.microsoft.com/office/drawing/2012/chart">
                      <c:ext xmlns:c15="http://schemas.microsoft.com/office/drawing/2012/chart" uri="{02D57815-91ED-43cb-92C2-25804820EDAC}">
                        <c15:formulaRef>
                          <c15:sqref>Лист1!$K$116:$K$117</c15:sqref>
                        </c15:formulaRef>
                      </c:ext>
                    </c:extLst>
                    <c:strCache>
                      <c:ptCount val="2"/>
                      <c:pt idx="0">
                        <c:v>июль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F-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1-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3-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5-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7-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9-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B-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CD-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CF-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xmlns:c15="http://schemas.microsoft.com/office/drawing/2012/chart" uri="{02D57815-91ED-43cb-92C2-25804820EDAC}">
                        <c15:formulaRef>
                          <c15:sqref>Лист1!$K$118:$K$128</c15:sqref>
                        </c15:formulaRef>
                      </c:ext>
                    </c:extLst>
                    <c:numCache>
                      <c:formatCode>General</c:formatCode>
                      <c:ptCount val="9"/>
                      <c:pt idx="0">
                        <c:v>8</c:v>
                      </c:pt>
                      <c:pt idx="1">
                        <c:v>10</c:v>
                      </c:pt>
                      <c:pt idx="2">
                        <c:v>21</c:v>
                      </c:pt>
                      <c:pt idx="3">
                        <c:v>5</c:v>
                      </c:pt>
                      <c:pt idx="5">
                        <c:v>5</c:v>
                      </c:pt>
                      <c:pt idx="7">
                        <c:v>7</c:v>
                      </c:pt>
                      <c:pt idx="8">
                        <c:v>5</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D0-C4F1-48DE-A50D-DB6E36FEF013}"/>
                  </c:ext>
                </c:extLst>
              </c15:ser>
            </c15:filteredPieSeries>
            <c15:filteredPieSeries>
              <c15:ser>
                <c:idx val="10"/>
                <c:order val="10"/>
                <c:tx>
                  <c:strRef>
                    <c:extLst xmlns:c15="http://schemas.microsoft.com/office/drawing/2012/chart">
                      <c:ext xmlns:c15="http://schemas.microsoft.com/office/drawing/2012/chart" uri="{02D57815-91ED-43cb-92C2-25804820EDAC}">
                        <c15:formulaRef>
                          <c15:sqref>Лист1!$L$116:$L$117</c15:sqref>
                        </c15:formulaRef>
                      </c:ext>
                    </c:extLst>
                    <c:strCache>
                      <c:ptCount val="2"/>
                      <c:pt idx="0">
                        <c:v>август</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2-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4-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6-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8-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A-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C-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DE-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E0-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E2-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xmlns:c15="http://schemas.microsoft.com/office/drawing/2012/chart" uri="{02D57815-91ED-43cb-92C2-25804820EDAC}">
                        <c15:formulaRef>
                          <c15:sqref>Лист1!$L$118:$L$128</c15:sqref>
                        </c15:formulaRef>
                      </c:ext>
                    </c:extLst>
                    <c:numCache>
                      <c:formatCode>General</c:formatCode>
                      <c:ptCount val="9"/>
                      <c:pt idx="0">
                        <c:v>12</c:v>
                      </c:pt>
                      <c:pt idx="1">
                        <c:v>17</c:v>
                      </c:pt>
                      <c:pt idx="2">
                        <c:v>11</c:v>
                      </c:pt>
                      <c:pt idx="3">
                        <c:v>5</c:v>
                      </c:pt>
                      <c:pt idx="5">
                        <c:v>2</c:v>
                      </c:pt>
                      <c:pt idx="6">
                        <c:v>1</c:v>
                      </c:pt>
                      <c:pt idx="7">
                        <c:v>3</c:v>
                      </c:pt>
                      <c:pt idx="8">
                        <c:v>6</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E3-C4F1-48DE-A50D-DB6E36FEF013}"/>
                  </c:ext>
                </c:extLst>
              </c15:ser>
            </c15:filteredPieSeries>
            <c15:filteredPieSeries>
              <c15:ser>
                <c:idx val="11"/>
                <c:order val="11"/>
                <c:tx>
                  <c:strRef>
                    <c:extLst xmlns:c15="http://schemas.microsoft.com/office/drawing/2012/chart">
                      <c:ext xmlns:c15="http://schemas.microsoft.com/office/drawing/2012/chart" uri="{02D57815-91ED-43cb-92C2-25804820EDAC}">
                        <c15:formulaRef>
                          <c15:sqref>Лист1!$M$116:$M$117</c15:sqref>
                        </c15:formulaRef>
                      </c:ext>
                    </c:extLst>
                    <c:strCache>
                      <c:ptCount val="2"/>
                      <c:pt idx="0">
                        <c:v>сентябрь</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5-C4F1-48DE-A50D-DB6E36FEF013}"/>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7-C4F1-48DE-A50D-DB6E36FEF013}"/>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9-C4F1-48DE-A50D-DB6E36FEF013}"/>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B-C4F1-48DE-A50D-DB6E36FEF013}"/>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D-C4F1-48DE-A50D-DB6E36FEF013}"/>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EF-C4F1-48DE-A50D-DB6E36FEF013}"/>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F1-C4F1-48DE-A50D-DB6E36FEF013}"/>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F3-C4F1-48DE-A50D-DB6E36FEF013}"/>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F5-C4F1-48DE-A50D-DB6E36FEF013}"/>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Лист1!$A$118:$A$128</c15:sqref>
                        </c15:formulaRef>
                      </c:ext>
                    </c:extLst>
                    <c:strCache>
                      <c:ptCount val="9"/>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дополнительное профессиональное образование</c:v>
                      </c:pt>
                      <c:pt idx="7">
                        <c:v>Все уровни образования</c:v>
                      </c:pt>
                      <c:pt idx="8">
                        <c:v>Иное</c:v>
                      </c:pt>
                    </c:strCache>
                  </c:strRef>
                </c:cat>
                <c:val>
                  <c:numRef>
                    <c:extLst>
                      <c:ext xmlns:c15="http://schemas.microsoft.com/office/drawing/2012/chart" uri="{02D57815-91ED-43cb-92C2-25804820EDAC}">
                        <c15:formulaRef>
                          <c15:sqref>Лист1!$M$118:$M$128</c15:sqref>
                        </c15:formulaRef>
                      </c:ext>
                    </c:extLst>
                    <c:numCache>
                      <c:formatCode>General</c:formatCode>
                      <c:ptCount val="9"/>
                      <c:pt idx="0">
                        <c:v>11</c:v>
                      </c:pt>
                      <c:pt idx="1">
                        <c:v>24</c:v>
                      </c:pt>
                      <c:pt idx="2">
                        <c:v>4</c:v>
                      </c:pt>
                      <c:pt idx="3">
                        <c:v>4</c:v>
                      </c:pt>
                      <c:pt idx="5">
                        <c:v>3</c:v>
                      </c:pt>
                      <c:pt idx="6">
                        <c:v>1</c:v>
                      </c:pt>
                      <c:pt idx="7">
                        <c:v>2</c:v>
                      </c:pt>
                      <c:pt idx="8">
                        <c:v>3</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F6-C4F1-48DE-A50D-DB6E36FEF013}"/>
                  </c:ext>
                </c:extLst>
              </c15:ser>
            </c15:filteredPieSeries>
          </c:ext>
        </c:extLst>
      </c:ofPieChart>
      <c:spPr>
        <a:noFill/>
        <a:ln>
          <a:noFill/>
        </a:ln>
        <a:effectLst/>
      </c:spPr>
    </c:plotArea>
    <c:legend>
      <c:legendPos val="b"/>
      <c:layout>
        <c:manualLayout>
          <c:xMode val="edge"/>
          <c:yMode val="edge"/>
          <c:x val="5.1451353205366389E-2"/>
          <c:y val="0.8153367277644844"/>
          <c:w val="0.89590745247146863"/>
          <c:h val="0.17297455833304828"/>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a:noFill/>
    </a:ln>
    <a:effectLst/>
  </c:spPr>
  <c:txPr>
    <a:bodyPr/>
    <a:lstStyle/>
    <a:p>
      <a:pPr>
        <a:defRPr sz="1100">
          <a:solidFill>
            <a:schemeClr val="bg1"/>
          </a:solidFill>
          <a:latin typeface="Times New Roman" panose="02020603050405020304" pitchFamily="18" charset="0"/>
          <a:cs typeface="Times New Roman" panose="02020603050405020304" pitchFamily="18" charset="0"/>
        </a:defRPr>
      </a:pPr>
      <a:endParaRPr lang="ru-RU"/>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bg1"/>
                </a:solidFill>
                <a:latin typeface="Times New Roman" panose="02020603050405020304" pitchFamily="18" charset="0"/>
                <a:ea typeface="+mn-ea"/>
                <a:cs typeface="Times New Roman" panose="02020603050405020304" pitchFamily="18" charset="0"/>
              </a:defRPr>
            </a:pPr>
            <a:r>
              <a:rPr lang="ru-RU" sz="1800" b="1" i="0" baseline="0" dirty="0">
                <a:effectLst/>
              </a:rPr>
              <a:t>ДОЛЯ ОБРАЩЕНИЙ ГРАЖДАН, ПОСТУПИВШИХ  В 3 </a:t>
            </a:r>
            <a:r>
              <a:rPr lang="ru-RU" sz="1800" b="1" i="0" baseline="0" dirty="0">
                <a:solidFill>
                  <a:schemeClr val="bg1"/>
                </a:solidFill>
                <a:effectLst/>
              </a:rPr>
              <a:t>КВАРТАЛЕ</a:t>
            </a:r>
            <a:r>
              <a:rPr lang="ru-RU" sz="1800" b="1" i="0" baseline="0" dirty="0">
                <a:effectLst/>
              </a:rPr>
              <a:t> 2022Г., В ЗАВИСИМОСТИ ОТ ПОЛНОМОЧИЙ ГОСУДАРСТВЕННЫХ ОРГАНОВ И ИНЫХ СУБЪЕКТОВ ПРАВА, В РАМКАХ КОТОРЫХ ОНИ РАССМАТРИВАЮТСЯ</a:t>
            </a:r>
            <a:endParaRPr lang="ru-RU" dirty="0">
              <a:effectLst/>
            </a:endParaRPr>
          </a:p>
        </c:rich>
      </c:tx>
      <c:layout>
        <c:manualLayout>
          <c:xMode val="edge"/>
          <c:yMode val="edge"/>
          <c:x val="0.11809444232820393"/>
          <c:y val="1.1678003423095596E-2"/>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manualLayout>
          <c:layoutTarget val="inner"/>
          <c:xMode val="edge"/>
          <c:yMode val="edge"/>
          <c:x val="2.2652964793466169E-2"/>
          <c:y val="0.19985418676374209"/>
          <c:w val="0.4728104444172998"/>
          <c:h val="0.78398704448334622"/>
        </c:manualLayout>
      </c:layout>
      <c:pieChart>
        <c:varyColors val="1"/>
        <c:ser>
          <c:idx val="12"/>
          <c:order val="12"/>
          <c:tx>
            <c:strRef>
              <c:f>Лист1!$N$139</c:f>
              <c:strCache>
                <c:ptCount val="1"/>
                <c:pt idx="0">
                  <c:v>3 кв.</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1-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3-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5-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7-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9-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B-D1B9-4572-995E-2C15E85C60DA}"/>
              </c:ext>
            </c:extLst>
          </c:dPt>
          <c:dPt>
            <c:idx val="6"/>
            <c:bubble3D val="0"/>
            <c:spPr>
              <a:solidFill>
                <a:schemeClr val="bg2">
                  <a:lumMod val="60000"/>
                  <a:lumOff val="40000"/>
                </a:schemeClr>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D-D1B9-4572-995E-2C15E85C60DA}"/>
              </c:ext>
            </c:extLst>
          </c:dPt>
          <c:dLbls>
            <c:spPr>
              <a:noFill/>
              <a:ln>
                <a:noFill/>
              </a:ln>
              <a:effectLst/>
            </c:spPr>
            <c:txPr>
              <a:bodyPr rot="0" spcFirstLastPara="1" vertOverflow="ellipsis" vert="horz" wrap="square" anchor="ctr" anchorCtr="1"/>
              <a:lstStyle/>
              <a:p>
                <a:pPr>
                  <a:defRPr sz="11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Лист1!$A$140:$A$146</c:f>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f>Лист1!$N$140:$N$146</c:f>
              <c:numCache>
                <c:formatCode>General</c:formatCode>
                <c:ptCount val="7"/>
                <c:pt idx="0">
                  <c:v>84</c:v>
                </c:pt>
                <c:pt idx="1">
                  <c:v>34</c:v>
                </c:pt>
                <c:pt idx="2">
                  <c:v>5</c:v>
                </c:pt>
                <c:pt idx="3">
                  <c:v>35</c:v>
                </c:pt>
                <c:pt idx="4">
                  <c:v>2</c:v>
                </c:pt>
                <c:pt idx="6">
                  <c:v>10</c:v>
                </c:pt>
              </c:numCache>
            </c:numRef>
          </c:val>
          <c:extLst>
            <c:ext xmlns:c16="http://schemas.microsoft.com/office/drawing/2014/chart" uri="{C3380CC4-5D6E-409C-BE32-E72D297353CC}">
              <c16:uniqueId val="{0000000E-D1B9-4572-995E-2C15E85C60DA}"/>
            </c:ext>
          </c:extLst>
        </c:ser>
        <c:dLbls>
          <c:dLblPos val="inEnd"/>
          <c:showLegendKey val="0"/>
          <c:showVal val="0"/>
          <c:showCatName val="0"/>
          <c:showSerName val="0"/>
          <c:showPercent val="1"/>
          <c:showBubbleSize val="0"/>
          <c:showLeaderLines val="1"/>
        </c:dLbls>
        <c:firstSliceAng val="0"/>
        <c:extLst>
          <c:ext xmlns:c15="http://schemas.microsoft.com/office/drawing/2012/chart" uri="{02D57815-91ED-43cb-92C2-25804820EDAC}">
            <c15:filteredPieSeries>
              <c15:ser>
                <c:idx val="0"/>
                <c:order val="0"/>
                <c:tx>
                  <c:strRef>
                    <c:extLst>
                      <c:ext uri="{02D57815-91ED-43cb-92C2-25804820EDAC}">
                        <c15:formulaRef>
                          <c15:sqref>Лист1!$B$139</c15:sqref>
                        </c15:formulaRef>
                      </c:ext>
                    </c:extLst>
                    <c:strCache>
                      <c:ptCount val="1"/>
                      <c:pt idx="0">
                        <c:v>январь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0-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2-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4-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6-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8-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A-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C-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uri="{CE6537A1-D6FC-4f65-9D91-7224C49458BB}"/>
                  </c:extLst>
                </c:dLbls>
                <c:cat>
                  <c:strRef>
                    <c:extLst>
                      <c:ex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c:ext uri="{02D57815-91ED-43cb-92C2-25804820EDAC}">
                        <c15:formulaRef>
                          <c15:sqref>Лист1!$B$140:$B$146</c15:sqref>
                        </c15:formulaRef>
                      </c:ext>
                    </c:extLst>
                    <c:numCache>
                      <c:formatCode>General</c:formatCode>
                      <c:ptCount val="7"/>
                      <c:pt idx="0">
                        <c:v>23</c:v>
                      </c:pt>
                      <c:pt idx="1">
                        <c:v>9</c:v>
                      </c:pt>
                      <c:pt idx="3">
                        <c:v>9</c:v>
                      </c:pt>
                      <c:pt idx="4">
                        <c:v>5</c:v>
                      </c:pt>
                      <c:pt idx="6">
                        <c:v>3</c:v>
                      </c:pt>
                    </c:numCache>
                  </c:numRef>
                </c:val>
                <c:extLst>
                  <c:ext xmlns:c16="http://schemas.microsoft.com/office/drawing/2014/chart" uri="{C3380CC4-5D6E-409C-BE32-E72D297353CC}">
                    <c16:uniqueId val="{0000001D-D1B9-4572-995E-2C15E85C60DA}"/>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Лист1!$C$139</c15:sqref>
                        </c15:formulaRef>
                      </c:ext>
                    </c:extLst>
                    <c:strCache>
                      <c:ptCount val="1"/>
                      <c:pt idx="0">
                        <c:v>февраль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1F-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1-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3-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5-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7-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9-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B-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Лист1!$C$140:$C$146</c15:sqref>
                        </c15:formulaRef>
                      </c:ext>
                    </c:extLst>
                    <c:numCache>
                      <c:formatCode>General</c:formatCode>
                      <c:ptCount val="7"/>
                      <c:pt idx="0">
                        <c:v>30</c:v>
                      </c:pt>
                      <c:pt idx="1">
                        <c:v>6</c:v>
                      </c:pt>
                      <c:pt idx="3">
                        <c:v>7</c:v>
                      </c:pt>
                      <c:pt idx="4">
                        <c:v>2</c:v>
                      </c:pt>
                      <c:pt idx="5">
                        <c:v>2</c:v>
                      </c:pt>
                      <c:pt idx="6">
                        <c:v>7</c:v>
                      </c:pt>
                    </c:numCache>
                  </c:numRef>
                </c:val>
                <c:extLst xmlns:c15="http://schemas.microsoft.com/office/drawing/2012/chart">
                  <c:ext xmlns:c16="http://schemas.microsoft.com/office/drawing/2014/chart" uri="{C3380CC4-5D6E-409C-BE32-E72D297353CC}">
                    <c16:uniqueId val="{0000002C-D1B9-4572-995E-2C15E85C60DA}"/>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Лист1!$D$139</c15:sqref>
                        </c15:formulaRef>
                      </c:ext>
                    </c:extLst>
                    <c:strCache>
                      <c:ptCount val="1"/>
                      <c:pt idx="0">
                        <c:v>март</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E-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0-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2-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4-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6-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8-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A-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Лист1!$D$140:$D$146</c15:sqref>
                        </c15:formulaRef>
                      </c:ext>
                    </c:extLst>
                    <c:numCache>
                      <c:formatCode>General</c:formatCode>
                      <c:ptCount val="7"/>
                      <c:pt idx="0">
                        <c:v>36</c:v>
                      </c:pt>
                      <c:pt idx="1">
                        <c:v>11</c:v>
                      </c:pt>
                      <c:pt idx="3">
                        <c:v>11</c:v>
                      </c:pt>
                      <c:pt idx="5">
                        <c:v>1</c:v>
                      </c:pt>
                      <c:pt idx="6">
                        <c:v>5</c:v>
                      </c:pt>
                    </c:numCache>
                  </c:numRef>
                </c:val>
                <c:extLst xmlns:c15="http://schemas.microsoft.com/office/drawing/2012/chart">
                  <c:ext xmlns:c16="http://schemas.microsoft.com/office/drawing/2014/chart" uri="{C3380CC4-5D6E-409C-BE32-E72D297353CC}">
                    <c16:uniqueId val="{0000003B-D1B9-4572-995E-2C15E85C60DA}"/>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Лист1!$E$139</c15:sqref>
                        </c15:formulaRef>
                      </c:ext>
                    </c:extLst>
                    <c:strCache>
                      <c:ptCount val="1"/>
                      <c:pt idx="0">
                        <c:v>1 кв.</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D-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F-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1-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3-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5-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7-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9-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Лист1!$E$140:$E$146</c15:sqref>
                        </c15:formulaRef>
                      </c:ext>
                    </c:extLst>
                    <c:numCache>
                      <c:formatCode>General</c:formatCode>
                      <c:ptCount val="7"/>
                      <c:pt idx="0">
                        <c:v>89</c:v>
                      </c:pt>
                      <c:pt idx="1">
                        <c:v>26</c:v>
                      </c:pt>
                      <c:pt idx="3">
                        <c:v>27</c:v>
                      </c:pt>
                      <c:pt idx="4">
                        <c:v>7</c:v>
                      </c:pt>
                      <c:pt idx="5">
                        <c:v>3</c:v>
                      </c:pt>
                      <c:pt idx="6">
                        <c:v>15</c:v>
                      </c:pt>
                    </c:numCache>
                  </c:numRef>
                </c:val>
                <c:extLst xmlns:c15="http://schemas.microsoft.com/office/drawing/2012/chart">
                  <c:ext xmlns:c16="http://schemas.microsoft.com/office/drawing/2014/chart" uri="{C3380CC4-5D6E-409C-BE32-E72D297353CC}">
                    <c16:uniqueId val="{0000004A-D1B9-4572-995E-2C15E85C60DA}"/>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Лист1!$F$139</c15:sqref>
                        </c15:formulaRef>
                      </c:ext>
                    </c:extLst>
                    <c:strCache>
                      <c:ptCount val="1"/>
                      <c:pt idx="0">
                        <c:v>апрель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C-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E-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0-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2-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4-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6-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8-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Лист1!$F$140:$F$146</c15:sqref>
                        </c15:formulaRef>
                      </c:ext>
                    </c:extLst>
                    <c:numCache>
                      <c:formatCode>General</c:formatCode>
                      <c:ptCount val="7"/>
                      <c:pt idx="0">
                        <c:v>39</c:v>
                      </c:pt>
                      <c:pt idx="1">
                        <c:v>9</c:v>
                      </c:pt>
                      <c:pt idx="2">
                        <c:v>4</c:v>
                      </c:pt>
                      <c:pt idx="3">
                        <c:v>22</c:v>
                      </c:pt>
                      <c:pt idx="5">
                        <c:v>1</c:v>
                      </c:pt>
                      <c:pt idx="6">
                        <c:v>3</c:v>
                      </c:pt>
                    </c:numCache>
                  </c:numRef>
                </c:val>
                <c:extLst xmlns:c15="http://schemas.microsoft.com/office/drawing/2012/chart">
                  <c:ext xmlns:c16="http://schemas.microsoft.com/office/drawing/2014/chart" uri="{C3380CC4-5D6E-409C-BE32-E72D297353CC}">
                    <c16:uniqueId val="{00000059-D1B9-4572-995E-2C15E85C60DA}"/>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Лист1!$G$139</c15:sqref>
                        </c15:formulaRef>
                      </c:ext>
                    </c:extLst>
                    <c:strCache>
                      <c:ptCount val="1"/>
                      <c:pt idx="0">
                        <c:v>май</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B-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D-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F-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1-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3-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5-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7-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Лист1!$G$140:$G$146</c15:sqref>
                        </c15:formulaRef>
                      </c:ext>
                    </c:extLst>
                    <c:numCache>
                      <c:formatCode>General</c:formatCode>
                      <c:ptCount val="7"/>
                      <c:pt idx="0">
                        <c:v>25</c:v>
                      </c:pt>
                      <c:pt idx="1">
                        <c:v>11</c:v>
                      </c:pt>
                      <c:pt idx="2">
                        <c:v>4</c:v>
                      </c:pt>
                      <c:pt idx="3">
                        <c:v>7</c:v>
                      </c:pt>
                      <c:pt idx="4">
                        <c:v>1</c:v>
                      </c:pt>
                      <c:pt idx="5">
                        <c:v>1</c:v>
                      </c:pt>
                      <c:pt idx="6">
                        <c:v>8</c:v>
                      </c:pt>
                    </c:numCache>
                  </c:numRef>
                </c:val>
                <c:extLst xmlns:c15="http://schemas.microsoft.com/office/drawing/2012/chart">
                  <c:ext xmlns:c16="http://schemas.microsoft.com/office/drawing/2014/chart" uri="{C3380CC4-5D6E-409C-BE32-E72D297353CC}">
                    <c16:uniqueId val="{00000068-D1B9-4572-995E-2C15E85C60DA}"/>
                  </c:ext>
                </c:extLst>
              </c15:ser>
            </c15:filteredPieSeries>
            <c15:filteredPieSeries>
              <c15:ser>
                <c:idx val="6"/>
                <c:order val="6"/>
                <c:tx>
                  <c:strRef>
                    <c:extLst xmlns:c15="http://schemas.microsoft.com/office/drawing/2012/chart">
                      <c:ext xmlns:c15="http://schemas.microsoft.com/office/drawing/2012/chart" uri="{02D57815-91ED-43cb-92C2-25804820EDAC}">
                        <c15:formulaRef>
                          <c15:sqref>Лист1!$H$139</c15:sqref>
                        </c15:formulaRef>
                      </c:ext>
                    </c:extLst>
                    <c:strCache>
                      <c:ptCount val="1"/>
                      <c:pt idx="0">
                        <c:v>июнь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A-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C-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E-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0-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2-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4-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6-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Лист1!$H$140:$H$146</c15:sqref>
                        </c15:formulaRef>
                      </c:ext>
                    </c:extLst>
                    <c:numCache>
                      <c:formatCode>General</c:formatCode>
                      <c:ptCount val="7"/>
                      <c:pt idx="0">
                        <c:v>33</c:v>
                      </c:pt>
                      <c:pt idx="1">
                        <c:v>10</c:v>
                      </c:pt>
                      <c:pt idx="2">
                        <c:v>2</c:v>
                      </c:pt>
                      <c:pt idx="3">
                        <c:v>12</c:v>
                      </c:pt>
                      <c:pt idx="4">
                        <c:v>1</c:v>
                      </c:pt>
                      <c:pt idx="6">
                        <c:v>4</c:v>
                      </c:pt>
                    </c:numCache>
                  </c:numRef>
                </c:val>
                <c:extLst xmlns:c15="http://schemas.microsoft.com/office/drawing/2012/chart">
                  <c:ext xmlns:c16="http://schemas.microsoft.com/office/drawing/2014/chart" uri="{C3380CC4-5D6E-409C-BE32-E72D297353CC}">
                    <c16:uniqueId val="{00000077-D1B9-4572-995E-2C15E85C60DA}"/>
                  </c:ext>
                </c:extLst>
              </c15:ser>
            </c15:filteredPieSeries>
            <c15:filteredPieSeries>
              <c15:ser>
                <c:idx val="7"/>
                <c:order val="7"/>
                <c:tx>
                  <c:strRef>
                    <c:extLst xmlns:c15="http://schemas.microsoft.com/office/drawing/2012/chart">
                      <c:ext xmlns:c15="http://schemas.microsoft.com/office/drawing/2012/chart" uri="{02D57815-91ED-43cb-92C2-25804820EDAC}">
                        <c15:formulaRef>
                          <c15:sqref>Лист1!$I$139</c15:sqref>
                        </c15:formulaRef>
                      </c:ext>
                    </c:extLst>
                    <c:strCache>
                      <c:ptCount val="1"/>
                      <c:pt idx="0">
                        <c:v>2 кв.</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9-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B-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D-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F-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1-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3-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5-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Лист1!$I$140:$I$146</c15:sqref>
                        </c15:formulaRef>
                      </c:ext>
                    </c:extLst>
                    <c:numCache>
                      <c:formatCode>General</c:formatCode>
                      <c:ptCount val="7"/>
                      <c:pt idx="0">
                        <c:v>97</c:v>
                      </c:pt>
                      <c:pt idx="1">
                        <c:v>30</c:v>
                      </c:pt>
                      <c:pt idx="2">
                        <c:v>10</c:v>
                      </c:pt>
                      <c:pt idx="3">
                        <c:v>41</c:v>
                      </c:pt>
                      <c:pt idx="4">
                        <c:v>2</c:v>
                      </c:pt>
                      <c:pt idx="5">
                        <c:v>2</c:v>
                      </c:pt>
                      <c:pt idx="6">
                        <c:v>15</c:v>
                      </c:pt>
                    </c:numCache>
                  </c:numRef>
                </c:val>
                <c:extLst xmlns:c15="http://schemas.microsoft.com/office/drawing/2012/chart">
                  <c:ext xmlns:c16="http://schemas.microsoft.com/office/drawing/2014/chart" uri="{C3380CC4-5D6E-409C-BE32-E72D297353CC}">
                    <c16:uniqueId val="{00000086-D1B9-4572-995E-2C15E85C60DA}"/>
                  </c:ext>
                </c:extLst>
              </c15:ser>
            </c15:filteredPieSeries>
            <c15:filteredPieSeries>
              <c15:ser>
                <c:idx val="8"/>
                <c:order val="8"/>
                <c:tx>
                  <c:strRef>
                    <c:extLst xmlns:c15="http://schemas.microsoft.com/office/drawing/2012/chart">
                      <c:ext xmlns:c15="http://schemas.microsoft.com/office/drawing/2012/chart" uri="{02D57815-91ED-43cb-92C2-25804820EDAC}">
                        <c15:formulaRef>
                          <c15:sqref>Лист1!$J$139</c15:sqref>
                        </c15:formulaRef>
                      </c:ext>
                    </c:extLst>
                    <c:strCache>
                      <c:ptCount val="1"/>
                      <c:pt idx="0">
                        <c:v>1 полугодик</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8-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A-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C-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E-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0-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2-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4-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Лист1!$J$140:$J$146</c15:sqref>
                        </c15:formulaRef>
                      </c:ext>
                    </c:extLst>
                    <c:numCache>
                      <c:formatCode>General</c:formatCode>
                      <c:ptCount val="7"/>
                      <c:pt idx="0">
                        <c:v>186</c:v>
                      </c:pt>
                      <c:pt idx="1">
                        <c:v>56</c:v>
                      </c:pt>
                      <c:pt idx="2">
                        <c:v>10</c:v>
                      </c:pt>
                      <c:pt idx="3">
                        <c:v>68</c:v>
                      </c:pt>
                      <c:pt idx="4">
                        <c:v>9</c:v>
                      </c:pt>
                      <c:pt idx="5">
                        <c:v>5</c:v>
                      </c:pt>
                      <c:pt idx="6">
                        <c:v>30</c:v>
                      </c:pt>
                    </c:numCache>
                  </c:numRef>
                </c:val>
                <c:extLst xmlns:c15="http://schemas.microsoft.com/office/drawing/2012/chart">
                  <c:ext xmlns:c16="http://schemas.microsoft.com/office/drawing/2014/chart" uri="{C3380CC4-5D6E-409C-BE32-E72D297353CC}">
                    <c16:uniqueId val="{00000095-D1B9-4572-995E-2C15E85C60DA}"/>
                  </c:ext>
                </c:extLst>
              </c15:ser>
            </c15:filteredPieSeries>
            <c15:filteredPieSeries>
              <c15:ser>
                <c:idx val="9"/>
                <c:order val="9"/>
                <c:tx>
                  <c:strRef>
                    <c:extLst xmlns:c15="http://schemas.microsoft.com/office/drawing/2012/chart">
                      <c:ext xmlns:c15="http://schemas.microsoft.com/office/drawing/2012/chart" uri="{02D57815-91ED-43cb-92C2-25804820EDAC}">
                        <c15:formulaRef>
                          <c15:sqref>Лист1!$K$139</c15:sqref>
                        </c15:formulaRef>
                      </c:ext>
                    </c:extLst>
                    <c:strCache>
                      <c:ptCount val="1"/>
                      <c:pt idx="0">
                        <c:v>июль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7-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9-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B-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D-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F-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1-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3-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Лист1!$K$140:$K$146</c15:sqref>
                        </c15:formulaRef>
                      </c:ext>
                    </c:extLst>
                    <c:numCache>
                      <c:formatCode>General</c:formatCode>
                      <c:ptCount val="7"/>
                      <c:pt idx="0">
                        <c:v>33</c:v>
                      </c:pt>
                      <c:pt idx="1">
                        <c:v>11</c:v>
                      </c:pt>
                      <c:pt idx="2">
                        <c:v>1</c:v>
                      </c:pt>
                      <c:pt idx="3">
                        <c:v>12</c:v>
                      </c:pt>
                      <c:pt idx="6">
                        <c:v>4</c:v>
                      </c:pt>
                    </c:numCache>
                  </c:numRef>
                </c:val>
                <c:extLst xmlns:c15="http://schemas.microsoft.com/office/drawing/2012/chart">
                  <c:ext xmlns:c16="http://schemas.microsoft.com/office/drawing/2014/chart" uri="{C3380CC4-5D6E-409C-BE32-E72D297353CC}">
                    <c16:uniqueId val="{000000A4-D1B9-4572-995E-2C15E85C60DA}"/>
                  </c:ext>
                </c:extLst>
              </c15:ser>
            </c15:filteredPieSeries>
            <c15:filteredPieSeries>
              <c15:ser>
                <c:idx val="10"/>
                <c:order val="10"/>
                <c:tx>
                  <c:strRef>
                    <c:extLst xmlns:c15="http://schemas.microsoft.com/office/drawing/2012/chart">
                      <c:ext xmlns:c15="http://schemas.microsoft.com/office/drawing/2012/chart" uri="{02D57815-91ED-43cb-92C2-25804820EDAC}">
                        <c15:formulaRef>
                          <c15:sqref>Лист1!$L$139</c15:sqref>
                        </c15:formulaRef>
                      </c:ext>
                    </c:extLst>
                    <c:strCache>
                      <c:ptCount val="1"/>
                      <c:pt idx="0">
                        <c:v>август</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6-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8-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A-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C-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E-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0-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2-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Лист1!$L$140:$L$146</c15:sqref>
                        </c15:formulaRef>
                      </c:ext>
                    </c:extLst>
                    <c:numCache>
                      <c:formatCode>General</c:formatCode>
                      <c:ptCount val="7"/>
                      <c:pt idx="0">
                        <c:v>24</c:v>
                      </c:pt>
                      <c:pt idx="1">
                        <c:v>11</c:v>
                      </c:pt>
                      <c:pt idx="2">
                        <c:v>3</c:v>
                      </c:pt>
                      <c:pt idx="3">
                        <c:v>12</c:v>
                      </c:pt>
                      <c:pt idx="4">
                        <c:v>2</c:v>
                      </c:pt>
                      <c:pt idx="6">
                        <c:v>5</c:v>
                      </c:pt>
                    </c:numCache>
                  </c:numRef>
                </c:val>
                <c:extLst xmlns:c15="http://schemas.microsoft.com/office/drawing/2012/chart">
                  <c:ext xmlns:c16="http://schemas.microsoft.com/office/drawing/2014/chart" uri="{C3380CC4-5D6E-409C-BE32-E72D297353CC}">
                    <c16:uniqueId val="{000000B3-D1B9-4572-995E-2C15E85C60DA}"/>
                  </c:ext>
                </c:extLst>
              </c15:ser>
            </c15:filteredPieSeries>
            <c15:filteredPieSeries>
              <c15:ser>
                <c:idx val="11"/>
                <c:order val="11"/>
                <c:tx>
                  <c:strRef>
                    <c:extLst xmlns:c15="http://schemas.microsoft.com/office/drawing/2012/chart">
                      <c:ext xmlns:c15="http://schemas.microsoft.com/office/drawing/2012/chart" uri="{02D57815-91ED-43cb-92C2-25804820EDAC}">
                        <c15:formulaRef>
                          <c15:sqref>Лист1!$M$139</c15:sqref>
                        </c15:formulaRef>
                      </c:ext>
                    </c:extLst>
                    <c:strCache>
                      <c:ptCount val="1"/>
                      <c:pt idx="0">
                        <c:v>сентябрь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5-D1B9-4572-995E-2C15E85C60DA}"/>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7-D1B9-4572-995E-2C15E85C60DA}"/>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9-D1B9-4572-995E-2C15E85C60DA}"/>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B-D1B9-4572-995E-2C15E85C60DA}"/>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D-D1B9-4572-995E-2C15E85C60DA}"/>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F-D1B9-4572-995E-2C15E85C60DA}"/>
                    </c:ext>
                  </c:extLst>
                </c:dPt>
                <c:dPt>
                  <c:idx val="6"/>
                  <c:bubble3D val="0"/>
                  <c:spPr>
                    <a:gradFill rotWithShape="1">
                      <a:gsLst>
                        <a:gs pos="0">
                          <a:schemeClr val="accent1">
                            <a:lumMod val="60000"/>
                            <a:tint val="98000"/>
                            <a:hueMod val="94000"/>
                            <a:satMod val="130000"/>
                            <a:lumMod val="128000"/>
                          </a:schemeClr>
                        </a:gs>
                        <a:gs pos="100000">
                          <a:schemeClr val="accent1">
                            <a:lumMod val="60000"/>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C1-D1B9-4572-995E-2C15E85C60DA}"/>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Лист1!$A$140:$A$146</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Лист1!$M$140:$M$146</c15:sqref>
                        </c15:formulaRef>
                      </c:ext>
                    </c:extLst>
                    <c:numCache>
                      <c:formatCode>General</c:formatCode>
                      <c:ptCount val="7"/>
                      <c:pt idx="0">
                        <c:v>27</c:v>
                      </c:pt>
                      <c:pt idx="1">
                        <c:v>12</c:v>
                      </c:pt>
                      <c:pt idx="2">
                        <c:v>1</c:v>
                      </c:pt>
                      <c:pt idx="3">
                        <c:v>11</c:v>
                      </c:pt>
                      <c:pt idx="6">
                        <c:v>1</c:v>
                      </c:pt>
                    </c:numCache>
                  </c:numRef>
                </c:val>
                <c:extLst xmlns:c15="http://schemas.microsoft.com/office/drawing/2012/chart">
                  <c:ext xmlns:c16="http://schemas.microsoft.com/office/drawing/2014/chart" uri="{C3380CC4-5D6E-409C-BE32-E72D297353CC}">
                    <c16:uniqueId val="{000000C2-D1B9-4572-995E-2C15E85C60DA}"/>
                  </c:ext>
                </c:extLst>
              </c15:ser>
            </c15:filteredPieSeries>
          </c:ext>
        </c:extLst>
      </c:pieChart>
      <c:spPr>
        <a:noFill/>
        <a:ln>
          <a:noFill/>
        </a:ln>
        <a:effectLst/>
      </c:spPr>
    </c:plotArea>
    <c:legend>
      <c:legendPos val="b"/>
      <c:layout>
        <c:manualLayout>
          <c:xMode val="edge"/>
          <c:yMode val="edge"/>
          <c:x val="0.68588739731458115"/>
          <c:y val="0.24984380943371309"/>
          <c:w val="0.31411260268541885"/>
          <c:h val="0.57057729033889537"/>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a:noFill/>
    </a:ln>
    <a:effectLst/>
  </c:spPr>
  <c:txPr>
    <a:bodyPr/>
    <a:lstStyle/>
    <a:p>
      <a:pPr>
        <a:defRPr>
          <a:solidFill>
            <a:schemeClr val="bg1"/>
          </a:solidFill>
          <a:latin typeface="Times New Roman" panose="02020603050405020304" pitchFamily="18" charset="0"/>
          <a:cs typeface="Times New Roman" panose="02020603050405020304" pitchFamily="18" charset="0"/>
        </a:defRPr>
      </a:pPr>
      <a:endParaRPr lang="ru-RU"/>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baseline="0">
                <a:solidFill>
                  <a:schemeClr val="bg1"/>
                </a:solidFill>
                <a:latin typeface="Times New Roman" panose="02020603050405020304" pitchFamily="18" charset="0"/>
                <a:ea typeface="+mn-ea"/>
                <a:cs typeface="Times New Roman" panose="02020603050405020304" pitchFamily="18" charset="0"/>
              </a:defRPr>
            </a:pPr>
            <a:r>
              <a:rPr lang="ru-RU" sz="1800" b="1" i="0" cap="all" baseline="0" dirty="0">
                <a:effectLst/>
              </a:rPr>
              <a:t>ВИДЫ ОБРАЩЕНИЙ ГРАЖДАН, ПОСТУПИВШИХ  В 3 квартале 2022Г.</a:t>
            </a:r>
            <a:endParaRPr lang="ru-RU" dirty="0">
              <a:effectLst/>
            </a:endParaRPr>
          </a:p>
        </c:rich>
      </c:tx>
      <c:overlay val="0"/>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manualLayout>
          <c:layoutTarget val="inner"/>
          <c:xMode val="edge"/>
          <c:yMode val="edge"/>
          <c:x val="4.0212849764968812E-2"/>
          <c:y val="0.1351080120780479"/>
          <c:w val="0.5153058311994565"/>
          <c:h val="0.8280619702823121"/>
        </c:manualLayout>
      </c:layout>
      <c:pieChart>
        <c:varyColors val="1"/>
        <c:ser>
          <c:idx val="12"/>
          <c:order val="12"/>
          <c:tx>
            <c:strRef>
              <c:f>Лист1!$N$130</c:f>
              <c:strCache>
                <c:ptCount val="1"/>
                <c:pt idx="0">
                  <c:v>3 кв.</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1-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3-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5-C446-4550-9A0F-0B7881936B0F}"/>
              </c:ext>
            </c:extLst>
          </c:dPt>
          <c:dPt>
            <c:idx val="3"/>
            <c:bubble3D val="0"/>
            <c:spPr>
              <a:solidFill>
                <a:schemeClr val="accent1">
                  <a:lumMod val="60000"/>
                  <a:lumOff val="40000"/>
                </a:schemeClr>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7-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9-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B-C446-4550-9A0F-0B7881936B0F}"/>
              </c:ext>
            </c:extLst>
          </c:dPt>
          <c:dLbls>
            <c:spPr>
              <a:noFill/>
              <a:ln>
                <a:noFill/>
              </a:ln>
              <a:effectLst/>
            </c:spPr>
            <c:txPr>
              <a:bodyPr rot="0" spcFirstLastPara="1" vertOverflow="ellipsis" vert="horz" wrap="square" anchor="ctr" anchorCtr="1"/>
              <a:lstStyle/>
              <a:p>
                <a:pPr>
                  <a:defRPr sz="11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Лист1!$A$131:$A$136</c:f>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f>Лист1!$N$131:$N$136</c:f>
              <c:numCache>
                <c:formatCode>General</c:formatCode>
                <c:ptCount val="6"/>
                <c:pt idx="0">
                  <c:v>3</c:v>
                </c:pt>
                <c:pt idx="1">
                  <c:v>6</c:v>
                </c:pt>
                <c:pt idx="2">
                  <c:v>6</c:v>
                </c:pt>
                <c:pt idx="3">
                  <c:v>136</c:v>
                </c:pt>
                <c:pt idx="4">
                  <c:v>1</c:v>
                </c:pt>
                <c:pt idx="5">
                  <c:v>18</c:v>
                </c:pt>
              </c:numCache>
            </c:numRef>
          </c:val>
          <c:extLst>
            <c:ext xmlns:c16="http://schemas.microsoft.com/office/drawing/2014/chart" uri="{C3380CC4-5D6E-409C-BE32-E72D297353CC}">
              <c16:uniqueId val="{0000000C-C446-4550-9A0F-0B7881936B0F}"/>
            </c:ext>
          </c:extLst>
        </c:ser>
        <c:dLbls>
          <c:dLblPos val="inEnd"/>
          <c:showLegendKey val="0"/>
          <c:showVal val="0"/>
          <c:showCatName val="0"/>
          <c:showSerName val="0"/>
          <c:showPercent val="1"/>
          <c:showBubbleSize val="0"/>
          <c:showLeaderLines val="1"/>
        </c:dLbls>
        <c:firstSliceAng val="0"/>
        <c:extLst>
          <c:ext xmlns:c15="http://schemas.microsoft.com/office/drawing/2012/chart" uri="{02D57815-91ED-43cb-92C2-25804820EDAC}">
            <c15:filteredPieSeries>
              <c15:ser>
                <c:idx val="0"/>
                <c:order val="0"/>
                <c:tx>
                  <c:strRef>
                    <c:extLst>
                      <c:ext uri="{02D57815-91ED-43cb-92C2-25804820EDAC}">
                        <c15:formulaRef>
                          <c15:sqref>Лист1!$B$130</c15:sqref>
                        </c15:formulaRef>
                      </c:ext>
                    </c:extLst>
                    <c:strCache>
                      <c:ptCount val="1"/>
                      <c:pt idx="0">
                        <c:v>январь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E-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0-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2-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4-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6-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8-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uri="{CE6537A1-D6FC-4f65-9D91-7224C49458BB}"/>
                  </c:extLst>
                </c:dLbls>
                <c:cat>
                  <c:strRef>
                    <c:extLst>
                      <c:ex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c:ext uri="{02D57815-91ED-43cb-92C2-25804820EDAC}">
                        <c15:formulaRef>
                          <c15:sqref>Лист1!$B$131:$B$136</c15:sqref>
                        </c15:formulaRef>
                      </c:ext>
                    </c:extLst>
                    <c:numCache>
                      <c:formatCode>General</c:formatCode>
                      <c:ptCount val="6"/>
                      <c:pt idx="0">
                        <c:v>3</c:v>
                      </c:pt>
                      <c:pt idx="1">
                        <c:v>6</c:v>
                      </c:pt>
                      <c:pt idx="3">
                        <c:v>39</c:v>
                      </c:pt>
                      <c:pt idx="5">
                        <c:v>2</c:v>
                      </c:pt>
                    </c:numCache>
                  </c:numRef>
                </c:val>
                <c:extLst>
                  <c:ext xmlns:c16="http://schemas.microsoft.com/office/drawing/2014/chart" uri="{C3380CC4-5D6E-409C-BE32-E72D297353CC}">
                    <c16:uniqueId val="{00000019-C446-4550-9A0F-0B7881936B0F}"/>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Лист1!$C$130</c15:sqref>
                        </c15:formulaRef>
                      </c:ext>
                    </c:extLst>
                    <c:strCache>
                      <c:ptCount val="1"/>
                      <c:pt idx="0">
                        <c:v>февраль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1B-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1D-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1F-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1-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3-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5-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xmlns:c15="http://schemas.microsoft.com/office/drawing/2012/chart">
                      <c:ext xmlns:c15="http://schemas.microsoft.com/office/drawing/2012/chart" uri="{02D57815-91ED-43cb-92C2-25804820EDAC}">
                        <c15:formulaRef>
                          <c15:sqref>Лист1!$C$131:$C$136</c15:sqref>
                        </c15:formulaRef>
                      </c:ext>
                    </c:extLst>
                    <c:numCache>
                      <c:formatCode>General</c:formatCode>
                      <c:ptCount val="6"/>
                      <c:pt idx="0">
                        <c:v>6</c:v>
                      </c:pt>
                      <c:pt idx="1">
                        <c:v>9</c:v>
                      </c:pt>
                      <c:pt idx="2">
                        <c:v>2</c:v>
                      </c:pt>
                      <c:pt idx="3">
                        <c:v>30</c:v>
                      </c:pt>
                      <c:pt idx="5">
                        <c:v>7</c:v>
                      </c:pt>
                    </c:numCache>
                  </c:numRef>
                </c:val>
                <c:extLst xmlns:c15="http://schemas.microsoft.com/office/drawing/2012/chart">
                  <c:ext xmlns:c16="http://schemas.microsoft.com/office/drawing/2014/chart" uri="{C3380CC4-5D6E-409C-BE32-E72D297353CC}">
                    <c16:uniqueId val="{00000026-C446-4550-9A0F-0B7881936B0F}"/>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Лист1!$D$130</c15:sqref>
                        </c15:formulaRef>
                      </c:ext>
                    </c:extLst>
                    <c:strCache>
                      <c:ptCount val="1"/>
                      <c:pt idx="0">
                        <c:v>март</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8-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A-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C-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E-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0-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2-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xmlns:c15="http://schemas.microsoft.com/office/drawing/2012/chart">
                      <c:ext xmlns:c15="http://schemas.microsoft.com/office/drawing/2012/chart" uri="{02D57815-91ED-43cb-92C2-25804820EDAC}">
                        <c15:formulaRef>
                          <c15:sqref>Лист1!$D$131:$D$136</c15:sqref>
                        </c15:formulaRef>
                      </c:ext>
                    </c:extLst>
                    <c:numCache>
                      <c:formatCode>General</c:formatCode>
                      <c:ptCount val="6"/>
                      <c:pt idx="0">
                        <c:v>5</c:v>
                      </c:pt>
                      <c:pt idx="1">
                        <c:v>12</c:v>
                      </c:pt>
                      <c:pt idx="2">
                        <c:v>1</c:v>
                      </c:pt>
                      <c:pt idx="3">
                        <c:v>38</c:v>
                      </c:pt>
                      <c:pt idx="5">
                        <c:v>8</c:v>
                      </c:pt>
                    </c:numCache>
                  </c:numRef>
                </c:val>
                <c:extLst xmlns:c15="http://schemas.microsoft.com/office/drawing/2012/chart">
                  <c:ext xmlns:c16="http://schemas.microsoft.com/office/drawing/2014/chart" uri="{C3380CC4-5D6E-409C-BE32-E72D297353CC}">
                    <c16:uniqueId val="{00000033-C446-4550-9A0F-0B7881936B0F}"/>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Лист1!$E$130</c15:sqref>
                        </c15:formulaRef>
                      </c:ext>
                    </c:extLst>
                    <c:strCache>
                      <c:ptCount val="1"/>
                      <c:pt idx="0">
                        <c:v>1 кв.</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5-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7-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9-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B-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D-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F-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xmlns:c15="http://schemas.microsoft.com/office/drawing/2012/chart">
                      <c:ext xmlns:c15="http://schemas.microsoft.com/office/drawing/2012/chart" uri="{02D57815-91ED-43cb-92C2-25804820EDAC}">
                        <c15:formulaRef>
                          <c15:sqref>Лист1!$E$131:$E$136</c15:sqref>
                        </c15:formulaRef>
                      </c:ext>
                    </c:extLst>
                    <c:numCache>
                      <c:formatCode>General</c:formatCode>
                      <c:ptCount val="6"/>
                      <c:pt idx="0">
                        <c:v>14</c:v>
                      </c:pt>
                      <c:pt idx="1">
                        <c:v>27</c:v>
                      </c:pt>
                      <c:pt idx="2">
                        <c:v>3</c:v>
                      </c:pt>
                      <c:pt idx="3">
                        <c:v>106</c:v>
                      </c:pt>
                      <c:pt idx="5">
                        <c:v>17</c:v>
                      </c:pt>
                    </c:numCache>
                  </c:numRef>
                </c:val>
                <c:extLst xmlns:c15="http://schemas.microsoft.com/office/drawing/2012/chart">
                  <c:ext xmlns:c16="http://schemas.microsoft.com/office/drawing/2014/chart" uri="{C3380CC4-5D6E-409C-BE32-E72D297353CC}">
                    <c16:uniqueId val="{00000040-C446-4550-9A0F-0B7881936B0F}"/>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Лист1!$F$130</c15:sqref>
                        </c15:formulaRef>
                      </c:ext>
                    </c:extLst>
                    <c:strCache>
                      <c:ptCount val="1"/>
                      <c:pt idx="0">
                        <c:v>апрель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2-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4-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6-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8-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A-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C-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xmlns:c15="http://schemas.microsoft.com/office/drawing/2012/chart">
                      <c:ext xmlns:c15="http://schemas.microsoft.com/office/drawing/2012/chart" uri="{02D57815-91ED-43cb-92C2-25804820EDAC}">
                        <c15:formulaRef>
                          <c15:sqref>Лист1!$F$131:$F$136</c15:sqref>
                        </c15:formulaRef>
                      </c:ext>
                    </c:extLst>
                    <c:numCache>
                      <c:formatCode>General</c:formatCode>
                      <c:ptCount val="6"/>
                      <c:pt idx="0">
                        <c:v>2</c:v>
                      </c:pt>
                      <c:pt idx="1">
                        <c:v>9</c:v>
                      </c:pt>
                      <c:pt idx="2">
                        <c:v>3</c:v>
                      </c:pt>
                      <c:pt idx="3">
                        <c:v>57</c:v>
                      </c:pt>
                      <c:pt idx="5">
                        <c:v>7</c:v>
                      </c:pt>
                    </c:numCache>
                  </c:numRef>
                </c:val>
                <c:extLst xmlns:c15="http://schemas.microsoft.com/office/drawing/2012/chart">
                  <c:ext xmlns:c16="http://schemas.microsoft.com/office/drawing/2014/chart" uri="{C3380CC4-5D6E-409C-BE32-E72D297353CC}">
                    <c16:uniqueId val="{0000004D-C446-4550-9A0F-0B7881936B0F}"/>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Лист1!$G$130</c15:sqref>
                        </c15:formulaRef>
                      </c:ext>
                    </c:extLst>
                    <c:strCache>
                      <c:ptCount val="1"/>
                      <c:pt idx="0">
                        <c:v>май</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F-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1-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3-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5-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7-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9-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xmlns:c15="http://schemas.microsoft.com/office/drawing/2012/chart">
                      <c:ext xmlns:c15="http://schemas.microsoft.com/office/drawing/2012/chart" uri="{02D57815-91ED-43cb-92C2-25804820EDAC}">
                        <c15:formulaRef>
                          <c15:sqref>Лист1!$G$131:$G$136</c15:sqref>
                        </c15:formulaRef>
                      </c:ext>
                    </c:extLst>
                    <c:numCache>
                      <c:formatCode>General</c:formatCode>
                      <c:ptCount val="6"/>
                      <c:pt idx="0">
                        <c:v>5</c:v>
                      </c:pt>
                      <c:pt idx="1">
                        <c:v>7</c:v>
                      </c:pt>
                      <c:pt idx="3">
                        <c:v>38</c:v>
                      </c:pt>
                      <c:pt idx="5">
                        <c:v>7</c:v>
                      </c:pt>
                    </c:numCache>
                  </c:numRef>
                </c:val>
                <c:extLst xmlns:c15="http://schemas.microsoft.com/office/drawing/2012/chart">
                  <c:ext xmlns:c16="http://schemas.microsoft.com/office/drawing/2014/chart" uri="{C3380CC4-5D6E-409C-BE32-E72D297353CC}">
                    <c16:uniqueId val="{0000005A-C446-4550-9A0F-0B7881936B0F}"/>
                  </c:ext>
                </c:extLst>
              </c15:ser>
            </c15:filteredPieSeries>
            <c15:filteredPieSeries>
              <c15:ser>
                <c:idx val="6"/>
                <c:order val="6"/>
                <c:tx>
                  <c:strRef>
                    <c:extLst xmlns:c15="http://schemas.microsoft.com/office/drawing/2012/chart">
                      <c:ext xmlns:c15="http://schemas.microsoft.com/office/drawing/2012/chart" uri="{02D57815-91ED-43cb-92C2-25804820EDAC}">
                        <c15:formulaRef>
                          <c15:sqref>Лист1!$H$130</c15:sqref>
                        </c15:formulaRef>
                      </c:ext>
                    </c:extLst>
                    <c:strCache>
                      <c:ptCount val="1"/>
                      <c:pt idx="0">
                        <c:v>июнь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C-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E-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0-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2-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4-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6-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xmlns:c15="http://schemas.microsoft.com/office/drawing/2012/chart">
                      <c:ext xmlns:c15="http://schemas.microsoft.com/office/drawing/2012/chart" uri="{02D57815-91ED-43cb-92C2-25804820EDAC}">
                        <c15:formulaRef>
                          <c15:sqref>Лист1!$H$131:$H$136</c15:sqref>
                        </c15:formulaRef>
                      </c:ext>
                    </c:extLst>
                    <c:numCache>
                      <c:formatCode>General</c:formatCode>
                      <c:ptCount val="6"/>
                      <c:pt idx="0">
                        <c:v>2</c:v>
                      </c:pt>
                      <c:pt idx="1">
                        <c:v>7</c:v>
                      </c:pt>
                      <c:pt idx="2">
                        <c:v>2</c:v>
                      </c:pt>
                      <c:pt idx="3">
                        <c:v>44</c:v>
                      </c:pt>
                      <c:pt idx="5">
                        <c:v>7</c:v>
                      </c:pt>
                    </c:numCache>
                  </c:numRef>
                </c:val>
                <c:extLst xmlns:c15="http://schemas.microsoft.com/office/drawing/2012/chart">
                  <c:ext xmlns:c16="http://schemas.microsoft.com/office/drawing/2014/chart" uri="{C3380CC4-5D6E-409C-BE32-E72D297353CC}">
                    <c16:uniqueId val="{00000067-C446-4550-9A0F-0B7881936B0F}"/>
                  </c:ext>
                </c:extLst>
              </c15:ser>
            </c15:filteredPieSeries>
            <c15:filteredPieSeries>
              <c15:ser>
                <c:idx val="7"/>
                <c:order val="7"/>
                <c:tx>
                  <c:strRef>
                    <c:extLst xmlns:c15="http://schemas.microsoft.com/office/drawing/2012/chart">
                      <c:ext xmlns:c15="http://schemas.microsoft.com/office/drawing/2012/chart" uri="{02D57815-91ED-43cb-92C2-25804820EDAC}">
                        <c15:formulaRef>
                          <c15:sqref>Лист1!$I$130</c15:sqref>
                        </c15:formulaRef>
                      </c:ext>
                    </c:extLst>
                    <c:strCache>
                      <c:ptCount val="1"/>
                      <c:pt idx="0">
                        <c:v>2 кв.</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9-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B-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D-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F-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1-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3-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xmlns:c15="http://schemas.microsoft.com/office/drawing/2012/chart">
                      <c:ext xmlns:c15="http://schemas.microsoft.com/office/drawing/2012/chart" uri="{02D57815-91ED-43cb-92C2-25804820EDAC}">
                        <c15:formulaRef>
                          <c15:sqref>Лист1!$I$131:$I$136</c15:sqref>
                        </c15:formulaRef>
                      </c:ext>
                    </c:extLst>
                    <c:numCache>
                      <c:formatCode>General</c:formatCode>
                      <c:ptCount val="6"/>
                      <c:pt idx="0">
                        <c:v>9</c:v>
                      </c:pt>
                      <c:pt idx="1">
                        <c:v>23</c:v>
                      </c:pt>
                      <c:pt idx="2">
                        <c:v>5</c:v>
                      </c:pt>
                      <c:pt idx="3">
                        <c:v>139</c:v>
                      </c:pt>
                      <c:pt idx="5">
                        <c:v>21</c:v>
                      </c:pt>
                    </c:numCache>
                  </c:numRef>
                </c:val>
                <c:extLst xmlns:c15="http://schemas.microsoft.com/office/drawing/2012/chart">
                  <c:ext xmlns:c16="http://schemas.microsoft.com/office/drawing/2014/chart" uri="{C3380CC4-5D6E-409C-BE32-E72D297353CC}">
                    <c16:uniqueId val="{00000074-C446-4550-9A0F-0B7881936B0F}"/>
                  </c:ext>
                </c:extLst>
              </c15:ser>
            </c15:filteredPieSeries>
            <c15:filteredPieSeries>
              <c15:ser>
                <c:idx val="8"/>
                <c:order val="8"/>
                <c:tx>
                  <c:strRef>
                    <c:extLst xmlns:c15="http://schemas.microsoft.com/office/drawing/2012/chart">
                      <c:ext xmlns:c15="http://schemas.microsoft.com/office/drawing/2012/chart" uri="{02D57815-91ED-43cb-92C2-25804820EDAC}">
                        <c15:formulaRef>
                          <c15:sqref>Лист1!$J$130</c15:sqref>
                        </c15:formulaRef>
                      </c:ext>
                    </c:extLst>
                    <c:strCache>
                      <c:ptCount val="1"/>
                      <c:pt idx="0">
                        <c:v>1 полугодие</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6-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8-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A-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C-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E-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0-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xmlns:c15="http://schemas.microsoft.com/office/drawing/2012/chart">
                      <c:ext xmlns:c15="http://schemas.microsoft.com/office/drawing/2012/chart" uri="{02D57815-91ED-43cb-92C2-25804820EDAC}">
                        <c15:formulaRef>
                          <c15:sqref>Лист1!$J$131:$J$136</c15:sqref>
                        </c15:formulaRef>
                      </c:ext>
                    </c:extLst>
                    <c:numCache>
                      <c:formatCode>General</c:formatCode>
                      <c:ptCount val="6"/>
                      <c:pt idx="0">
                        <c:v>23</c:v>
                      </c:pt>
                      <c:pt idx="1">
                        <c:v>50</c:v>
                      </c:pt>
                      <c:pt idx="2">
                        <c:v>8</c:v>
                      </c:pt>
                      <c:pt idx="3">
                        <c:v>245</c:v>
                      </c:pt>
                      <c:pt idx="5">
                        <c:v>38</c:v>
                      </c:pt>
                    </c:numCache>
                  </c:numRef>
                </c:val>
                <c:extLst xmlns:c15="http://schemas.microsoft.com/office/drawing/2012/chart">
                  <c:ext xmlns:c16="http://schemas.microsoft.com/office/drawing/2014/chart" uri="{C3380CC4-5D6E-409C-BE32-E72D297353CC}">
                    <c16:uniqueId val="{00000081-C446-4550-9A0F-0B7881936B0F}"/>
                  </c:ext>
                </c:extLst>
              </c15:ser>
            </c15:filteredPieSeries>
            <c15:filteredPieSeries>
              <c15:ser>
                <c:idx val="9"/>
                <c:order val="9"/>
                <c:tx>
                  <c:strRef>
                    <c:extLst xmlns:c15="http://schemas.microsoft.com/office/drawing/2012/chart">
                      <c:ext xmlns:c15="http://schemas.microsoft.com/office/drawing/2012/chart" uri="{02D57815-91ED-43cb-92C2-25804820EDAC}">
                        <c15:formulaRef>
                          <c15:sqref>Лист1!$K$130</c15:sqref>
                        </c15:formulaRef>
                      </c:ext>
                    </c:extLst>
                    <c:strCache>
                      <c:ptCount val="1"/>
                      <c:pt idx="0">
                        <c:v>июль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3-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5-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7-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9-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B-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D-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xmlns:c15="http://schemas.microsoft.com/office/drawing/2012/chart">
                      <c:ext xmlns:c15="http://schemas.microsoft.com/office/drawing/2012/chart" uri="{02D57815-91ED-43cb-92C2-25804820EDAC}">
                        <c15:formulaRef>
                          <c15:sqref>Лист1!$K$131:$K$136</c15:sqref>
                        </c15:formulaRef>
                      </c:ext>
                    </c:extLst>
                    <c:numCache>
                      <c:formatCode>General</c:formatCode>
                      <c:ptCount val="6"/>
                      <c:pt idx="0">
                        <c:v>3</c:v>
                      </c:pt>
                      <c:pt idx="1">
                        <c:v>1</c:v>
                      </c:pt>
                      <c:pt idx="2">
                        <c:v>2</c:v>
                      </c:pt>
                      <c:pt idx="3">
                        <c:v>48</c:v>
                      </c:pt>
                      <c:pt idx="4">
                        <c:v>1</c:v>
                      </c:pt>
                      <c:pt idx="5">
                        <c:v>6</c:v>
                      </c:pt>
                    </c:numCache>
                  </c:numRef>
                </c:val>
                <c:extLst xmlns:c15="http://schemas.microsoft.com/office/drawing/2012/chart">
                  <c:ext xmlns:c16="http://schemas.microsoft.com/office/drawing/2014/chart" uri="{C3380CC4-5D6E-409C-BE32-E72D297353CC}">
                    <c16:uniqueId val="{0000008E-C446-4550-9A0F-0B7881936B0F}"/>
                  </c:ext>
                </c:extLst>
              </c15:ser>
            </c15:filteredPieSeries>
            <c15:filteredPieSeries>
              <c15:ser>
                <c:idx val="10"/>
                <c:order val="10"/>
                <c:tx>
                  <c:strRef>
                    <c:extLst xmlns:c15="http://schemas.microsoft.com/office/drawing/2012/chart">
                      <c:ext xmlns:c15="http://schemas.microsoft.com/office/drawing/2012/chart" uri="{02D57815-91ED-43cb-92C2-25804820EDAC}">
                        <c15:formulaRef>
                          <c15:sqref>Лист1!$L$130</c15:sqref>
                        </c15:formulaRef>
                      </c:ext>
                    </c:extLst>
                    <c:strCache>
                      <c:ptCount val="1"/>
                      <c:pt idx="0">
                        <c:v>август</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0-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2-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4-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6-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8-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A-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xmlns:c15="http://schemas.microsoft.com/office/drawing/2012/chart">
                      <c:ext xmlns:c15="http://schemas.microsoft.com/office/drawing/2012/chart" uri="{02D57815-91ED-43cb-92C2-25804820EDAC}">
                        <c15:formulaRef>
                          <c15:sqref>Лист1!$L$131:$L$136</c15:sqref>
                        </c15:formulaRef>
                      </c:ext>
                    </c:extLst>
                    <c:numCache>
                      <c:formatCode>General</c:formatCode>
                      <c:ptCount val="6"/>
                      <c:pt idx="1">
                        <c:v>3</c:v>
                      </c:pt>
                      <c:pt idx="2">
                        <c:v>2</c:v>
                      </c:pt>
                      <c:pt idx="3">
                        <c:v>45</c:v>
                      </c:pt>
                      <c:pt idx="5">
                        <c:v>7</c:v>
                      </c:pt>
                    </c:numCache>
                  </c:numRef>
                </c:val>
                <c:extLst xmlns:c15="http://schemas.microsoft.com/office/drawing/2012/chart">
                  <c:ext xmlns:c16="http://schemas.microsoft.com/office/drawing/2014/chart" uri="{C3380CC4-5D6E-409C-BE32-E72D297353CC}">
                    <c16:uniqueId val="{0000009B-C446-4550-9A0F-0B7881936B0F}"/>
                  </c:ext>
                </c:extLst>
              </c15:ser>
            </c15:filteredPieSeries>
            <c15:filteredPieSeries>
              <c15:ser>
                <c:idx val="11"/>
                <c:order val="11"/>
                <c:tx>
                  <c:strRef>
                    <c:extLst xmlns:c15="http://schemas.microsoft.com/office/drawing/2012/chart">
                      <c:ext xmlns:c15="http://schemas.microsoft.com/office/drawing/2012/chart" uri="{02D57815-91ED-43cb-92C2-25804820EDAC}">
                        <c15:formulaRef>
                          <c15:sqref>Лист1!$M$130</c15:sqref>
                        </c15:formulaRef>
                      </c:ext>
                    </c:extLst>
                    <c:strCache>
                      <c:ptCount val="1"/>
                      <c:pt idx="0">
                        <c:v>сентябрь</c:v>
                      </c:pt>
                    </c:strCache>
                  </c:strRef>
                </c:tx>
                <c:dPt>
                  <c:idx val="0"/>
                  <c:bubble3D val="0"/>
                  <c:spPr>
                    <a:gradFill rotWithShape="1">
                      <a:gsLst>
                        <a:gs pos="0">
                          <a:schemeClr val="accent1">
                            <a:tint val="98000"/>
                            <a:hueMod val="94000"/>
                            <a:satMod val="130000"/>
                            <a:lumMod val="128000"/>
                          </a:schemeClr>
                        </a:gs>
                        <a:gs pos="100000">
                          <a:schemeClr val="accent1">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D-C446-4550-9A0F-0B7881936B0F}"/>
                    </c:ext>
                  </c:extLst>
                </c:dPt>
                <c:dPt>
                  <c:idx val="1"/>
                  <c:bubble3D val="0"/>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F-C446-4550-9A0F-0B7881936B0F}"/>
                    </c:ext>
                  </c:extLst>
                </c:dPt>
                <c:dPt>
                  <c:idx val="2"/>
                  <c:bubble3D val="0"/>
                  <c:spPr>
                    <a:gradFill rotWithShape="1">
                      <a:gsLst>
                        <a:gs pos="0">
                          <a:schemeClr val="accent3">
                            <a:tint val="98000"/>
                            <a:hueMod val="94000"/>
                            <a:satMod val="130000"/>
                            <a:lumMod val="128000"/>
                          </a:schemeClr>
                        </a:gs>
                        <a:gs pos="100000">
                          <a:schemeClr val="accent3">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1-C446-4550-9A0F-0B7881936B0F}"/>
                    </c:ext>
                  </c:extLst>
                </c:dPt>
                <c:dPt>
                  <c:idx val="3"/>
                  <c:bubble3D val="0"/>
                  <c:spPr>
                    <a:gradFill rotWithShape="1">
                      <a:gsLst>
                        <a:gs pos="0">
                          <a:schemeClr val="accent4">
                            <a:tint val="98000"/>
                            <a:hueMod val="94000"/>
                            <a:satMod val="130000"/>
                            <a:lumMod val="128000"/>
                          </a:schemeClr>
                        </a:gs>
                        <a:gs pos="100000">
                          <a:schemeClr val="accent4">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3-C446-4550-9A0F-0B7881936B0F}"/>
                    </c:ext>
                  </c:extLst>
                </c:dPt>
                <c:dPt>
                  <c:idx val="4"/>
                  <c:bubble3D val="0"/>
                  <c:spPr>
                    <a:gradFill rotWithShape="1">
                      <a:gsLst>
                        <a:gs pos="0">
                          <a:schemeClr val="accent5">
                            <a:tint val="98000"/>
                            <a:hueMod val="94000"/>
                            <a:satMod val="130000"/>
                            <a:lumMod val="128000"/>
                          </a:schemeClr>
                        </a:gs>
                        <a:gs pos="100000">
                          <a:schemeClr val="accent5">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5-C446-4550-9A0F-0B7881936B0F}"/>
                    </c:ext>
                  </c:extLst>
                </c:dPt>
                <c:dPt>
                  <c:idx val="5"/>
                  <c:bubble3D val="0"/>
                  <c:spPr>
                    <a:gradFill rotWithShape="1">
                      <a:gsLst>
                        <a:gs pos="0">
                          <a:schemeClr val="accent6">
                            <a:tint val="98000"/>
                            <a:hueMod val="94000"/>
                            <a:satMod val="130000"/>
                            <a:lumMod val="128000"/>
                          </a:schemeClr>
                        </a:gs>
                        <a:gs pos="100000">
                          <a:schemeClr val="accent6">
                            <a:shade val="94000"/>
                            <a:lumMod val="8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7-C446-4550-9A0F-0B7881936B0F}"/>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xmlns:c15="http://schemas.microsoft.com/office/drawing/2012/chart">
                      <c:ext xmlns:c15="http://schemas.microsoft.com/office/drawing/2012/chart" uri="{02D57815-91ED-43cb-92C2-25804820EDAC}">
                        <c15:formulaRef>
                          <c15:sqref>Лист1!$A$131:$A$136</c15:sqref>
                        </c15:formulaRef>
                      </c:ext>
                    </c:extLst>
                    <c:strCache>
                      <c:ptCount val="6"/>
                      <c:pt idx="0">
                        <c:v>жалобы </c:v>
                      </c:pt>
                      <c:pt idx="1">
                        <c:v>заявления</c:v>
                      </c:pt>
                      <c:pt idx="2">
                        <c:v>предложения по совершенствованию законов и НПА</c:v>
                      </c:pt>
                      <c:pt idx="3">
                        <c:v>консультационная помощь</c:v>
                      </c:pt>
                      <c:pt idx="4">
                        <c:v>психологическая поддержка</c:v>
                      </c:pt>
                      <c:pt idx="5">
                        <c:v>иные предложения</c:v>
                      </c:pt>
                    </c:strCache>
                  </c:strRef>
                </c:cat>
                <c:val>
                  <c:numRef>
                    <c:extLst xmlns:c15="http://schemas.microsoft.com/office/drawing/2012/chart">
                      <c:ext xmlns:c15="http://schemas.microsoft.com/office/drawing/2012/chart" uri="{02D57815-91ED-43cb-92C2-25804820EDAC}">
                        <c15:formulaRef>
                          <c15:sqref>Лист1!$M$131:$M$136</c15:sqref>
                        </c15:formulaRef>
                      </c:ext>
                    </c:extLst>
                    <c:numCache>
                      <c:formatCode>General</c:formatCode>
                      <c:ptCount val="6"/>
                      <c:pt idx="1">
                        <c:v>2</c:v>
                      </c:pt>
                      <c:pt idx="2">
                        <c:v>2</c:v>
                      </c:pt>
                      <c:pt idx="3">
                        <c:v>43</c:v>
                      </c:pt>
                      <c:pt idx="5">
                        <c:v>5</c:v>
                      </c:pt>
                    </c:numCache>
                  </c:numRef>
                </c:val>
                <c:extLst xmlns:c15="http://schemas.microsoft.com/office/drawing/2012/chart">
                  <c:ext xmlns:c16="http://schemas.microsoft.com/office/drawing/2014/chart" uri="{C3380CC4-5D6E-409C-BE32-E72D297353CC}">
                    <c16:uniqueId val="{000000A8-C446-4550-9A0F-0B7881936B0F}"/>
                  </c:ext>
                </c:extLst>
              </c15:ser>
            </c15:filteredPieSeries>
          </c:ext>
        </c:extLst>
      </c:pieChart>
      <c:spPr>
        <a:noFill/>
        <a:ln>
          <a:noFill/>
        </a:ln>
        <a:effectLst/>
      </c:spPr>
    </c:plotArea>
    <c:legend>
      <c:legendPos val="b"/>
      <c:layout>
        <c:manualLayout>
          <c:xMode val="edge"/>
          <c:yMode val="edge"/>
          <c:x val="0.67619541350796064"/>
          <c:y val="0.21326167582532896"/>
          <c:w val="0.32312973081664564"/>
          <c:h val="0.42813025768343921"/>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a:noFill/>
    </a:ln>
    <a:effectLst/>
  </c:spPr>
  <c:txPr>
    <a:bodyPr/>
    <a:lstStyle/>
    <a:p>
      <a:pPr>
        <a:defRPr>
          <a:solidFill>
            <a:schemeClr val="bg1"/>
          </a:solidFill>
          <a:latin typeface="Times New Roman" panose="02020603050405020304" pitchFamily="18" charset="0"/>
          <a:cs typeface="Times New Roman" panose="02020603050405020304" pitchFamily="18" charset="0"/>
        </a:defRPr>
      </a:pPr>
      <a:endParaRPr lang="ru-RU"/>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baseline="0">
                <a:solidFill>
                  <a:schemeClr val="bg1"/>
                </a:solidFill>
                <a:latin typeface="Times New Roman" panose="02020603050405020304" pitchFamily="18" charset="0"/>
                <a:ea typeface="+mn-ea"/>
                <a:cs typeface="Times New Roman" panose="02020603050405020304" pitchFamily="18" charset="0"/>
              </a:defRPr>
            </a:pPr>
            <a:r>
              <a:rPr lang="ru-RU" sz="1800" b="1" i="0" baseline="0" dirty="0">
                <a:effectLst/>
              </a:rPr>
              <a:t>ТЕМАТИКА ОБРАЩЕНИЙ ГРАЖДАН, ПОСТУПИВШИХ В 3 КВАРТАЛЕ 2022Г.</a:t>
            </a:r>
            <a:endParaRPr lang="ru-RU" sz="1800" dirty="0">
              <a:effectLst/>
            </a:endParaRPr>
          </a:p>
        </c:rich>
      </c:tx>
      <c:overlay val="0"/>
      <c:spPr>
        <a:noFill/>
        <a:ln>
          <a:noFill/>
        </a:ln>
        <a:effectLst/>
      </c:spPr>
      <c:txPr>
        <a:bodyPr rot="0" spcFirstLastPara="1" vertOverflow="ellipsis" vert="horz" wrap="square" anchor="ctr" anchorCtr="1"/>
        <a:lstStyle/>
        <a:p>
          <a:pPr>
            <a:defRPr sz="144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barChart>
        <c:barDir val="bar"/>
        <c:grouping val="clustered"/>
        <c:varyColors val="0"/>
        <c:ser>
          <c:idx val="12"/>
          <c:order val="12"/>
          <c:tx>
            <c:strRef>
              <c:f>Лист1!$N$76</c:f>
              <c:strCache>
                <c:ptCount val="1"/>
                <c:pt idx="0">
                  <c:v>3 кв.</c:v>
                </c:pt>
              </c:strCache>
            </c:strRef>
          </c:tx>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Лист1!$A$77:$A$92</c:f>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f>Лист1!$N$77:$N$92</c:f>
              <c:numCache>
                <c:formatCode>General</c:formatCode>
                <c:ptCount val="15"/>
                <c:pt idx="0">
                  <c:v>43</c:v>
                </c:pt>
                <c:pt idx="1">
                  <c:v>15</c:v>
                </c:pt>
                <c:pt idx="2">
                  <c:v>22</c:v>
                </c:pt>
                <c:pt idx="3">
                  <c:v>25</c:v>
                </c:pt>
                <c:pt idx="4">
                  <c:v>9</c:v>
                </c:pt>
                <c:pt idx="5">
                  <c:v>7</c:v>
                </c:pt>
                <c:pt idx="6">
                  <c:v>10</c:v>
                </c:pt>
                <c:pt idx="7">
                  <c:v>2</c:v>
                </c:pt>
                <c:pt idx="8">
                  <c:v>3</c:v>
                </c:pt>
                <c:pt idx="9">
                  <c:v>1</c:v>
                </c:pt>
                <c:pt idx="10">
                  <c:v>1</c:v>
                </c:pt>
                <c:pt idx="11">
                  <c:v>6</c:v>
                </c:pt>
                <c:pt idx="12">
                  <c:v>4</c:v>
                </c:pt>
                <c:pt idx="13">
                  <c:v>16</c:v>
                </c:pt>
                <c:pt idx="14">
                  <c:v>6</c:v>
                </c:pt>
              </c:numCache>
            </c:numRef>
          </c:val>
          <c:extLst>
            <c:ext xmlns:c16="http://schemas.microsoft.com/office/drawing/2014/chart" uri="{C3380CC4-5D6E-409C-BE32-E72D297353CC}">
              <c16:uniqueId val="{00000000-0F50-47D7-B184-FA4131258136}"/>
            </c:ext>
          </c:extLst>
        </c:ser>
        <c:dLbls>
          <c:showLegendKey val="0"/>
          <c:showVal val="0"/>
          <c:showCatName val="0"/>
          <c:showSerName val="0"/>
          <c:showPercent val="0"/>
          <c:showBubbleSize val="0"/>
        </c:dLbls>
        <c:gapWidth val="115"/>
        <c:overlap val="-20"/>
        <c:axId val="170228127"/>
        <c:axId val="339003903"/>
        <c:extLst>
          <c:ext xmlns:c15="http://schemas.microsoft.com/office/drawing/2012/chart" uri="{02D57815-91ED-43cb-92C2-25804820EDAC}">
            <c15:filteredBarSeries>
              <c15:ser>
                <c:idx val="0"/>
                <c:order val="0"/>
                <c:tx>
                  <c:strRef>
                    <c:extLst>
                      <c:ext uri="{02D57815-91ED-43cb-92C2-25804820EDAC}">
                        <c15:formulaRef>
                          <c15:sqref>Лист1!$B$76</c15:sqref>
                        </c15:formulaRef>
                      </c:ext>
                    </c:extLst>
                    <c:strCache>
                      <c:ptCount val="1"/>
                      <c:pt idx="0">
                        <c:v>январь</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uri="{02D57815-91ED-43cb-92C2-25804820EDAC}">
                        <c15:formulaRef>
                          <c15:sqref>Лист1!$B$77:$B$92</c15:sqref>
                        </c15:formulaRef>
                      </c:ext>
                    </c:extLst>
                    <c:numCache>
                      <c:formatCode>General</c:formatCode>
                      <c:ptCount val="15"/>
                      <c:pt idx="0">
                        <c:v>3</c:v>
                      </c:pt>
                      <c:pt idx="1">
                        <c:v>4</c:v>
                      </c:pt>
                      <c:pt idx="2">
                        <c:v>2</c:v>
                      </c:pt>
                      <c:pt idx="3">
                        <c:v>4</c:v>
                      </c:pt>
                      <c:pt idx="4">
                        <c:v>2</c:v>
                      </c:pt>
                      <c:pt idx="6">
                        <c:v>3</c:v>
                      </c:pt>
                      <c:pt idx="7">
                        <c:v>1</c:v>
                      </c:pt>
                      <c:pt idx="8">
                        <c:v>1</c:v>
                      </c:pt>
                      <c:pt idx="11">
                        <c:v>1</c:v>
                      </c:pt>
                      <c:pt idx="12">
                        <c:v>4</c:v>
                      </c:pt>
                      <c:pt idx="14">
                        <c:v>5</c:v>
                      </c:pt>
                    </c:numCache>
                  </c:numRef>
                </c:val>
                <c:extLst>
                  <c:ext xmlns:c16="http://schemas.microsoft.com/office/drawing/2014/chart" uri="{C3380CC4-5D6E-409C-BE32-E72D297353CC}">
                    <c16:uniqueId val="{00000001-0F50-47D7-B184-FA4131258136}"/>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Лист1!$C$76</c15:sqref>
                        </c15:formulaRef>
                      </c:ext>
                    </c:extLst>
                    <c:strCache>
                      <c:ptCount val="1"/>
                      <c:pt idx="0">
                        <c:v>февраль </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xmlns:c15="http://schemas.microsoft.com/office/drawing/2012/char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xmlns:c15="http://schemas.microsoft.com/office/drawing/2012/chart" uri="{02D57815-91ED-43cb-92C2-25804820EDAC}">
                        <c15:formulaRef>
                          <c15:sqref>Лист1!$C$77:$C$92</c15:sqref>
                        </c15:formulaRef>
                      </c:ext>
                    </c:extLst>
                    <c:numCache>
                      <c:formatCode>General</c:formatCode>
                      <c:ptCount val="15"/>
                      <c:pt idx="0">
                        <c:v>11</c:v>
                      </c:pt>
                      <c:pt idx="1">
                        <c:v>2</c:v>
                      </c:pt>
                      <c:pt idx="2">
                        <c:v>7</c:v>
                      </c:pt>
                      <c:pt idx="4">
                        <c:v>5</c:v>
                      </c:pt>
                      <c:pt idx="6">
                        <c:v>3</c:v>
                      </c:pt>
                      <c:pt idx="8">
                        <c:v>5</c:v>
                      </c:pt>
                      <c:pt idx="11">
                        <c:v>2</c:v>
                      </c:pt>
                      <c:pt idx="12">
                        <c:v>4</c:v>
                      </c:pt>
                      <c:pt idx="13">
                        <c:v>3</c:v>
                      </c:pt>
                      <c:pt idx="14">
                        <c:v>6</c:v>
                      </c:pt>
                    </c:numCache>
                  </c:numRef>
                </c:val>
                <c:extLst xmlns:c15="http://schemas.microsoft.com/office/drawing/2012/chart">
                  <c:ext xmlns:c16="http://schemas.microsoft.com/office/drawing/2014/chart" uri="{C3380CC4-5D6E-409C-BE32-E72D297353CC}">
                    <c16:uniqueId val="{00000002-0F50-47D7-B184-FA4131258136}"/>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Лист1!$D$76</c15:sqref>
                        </c15:formulaRef>
                      </c:ext>
                    </c:extLst>
                    <c:strCache>
                      <c:ptCount val="1"/>
                      <c:pt idx="0">
                        <c:v>март</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xmlns:c15="http://schemas.microsoft.com/office/drawing/2012/char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xmlns:c15="http://schemas.microsoft.com/office/drawing/2012/chart" uri="{02D57815-91ED-43cb-92C2-25804820EDAC}">
                        <c15:formulaRef>
                          <c15:sqref>Лист1!$D$77:$D$92</c15:sqref>
                        </c15:formulaRef>
                      </c:ext>
                    </c:extLst>
                    <c:numCache>
                      <c:formatCode>General</c:formatCode>
                      <c:ptCount val="15"/>
                      <c:pt idx="0">
                        <c:v>15</c:v>
                      </c:pt>
                      <c:pt idx="1">
                        <c:v>3</c:v>
                      </c:pt>
                      <c:pt idx="2">
                        <c:v>7</c:v>
                      </c:pt>
                      <c:pt idx="3">
                        <c:v>4</c:v>
                      </c:pt>
                      <c:pt idx="4">
                        <c:v>4</c:v>
                      </c:pt>
                      <c:pt idx="6">
                        <c:v>2</c:v>
                      </c:pt>
                      <c:pt idx="7">
                        <c:v>2</c:v>
                      </c:pt>
                      <c:pt idx="8">
                        <c:v>3</c:v>
                      </c:pt>
                      <c:pt idx="10">
                        <c:v>1</c:v>
                      </c:pt>
                      <c:pt idx="11">
                        <c:v>3</c:v>
                      </c:pt>
                      <c:pt idx="12">
                        <c:v>3</c:v>
                      </c:pt>
                      <c:pt idx="13">
                        <c:v>3</c:v>
                      </c:pt>
                      <c:pt idx="14">
                        <c:v>3</c:v>
                      </c:pt>
                    </c:numCache>
                  </c:numRef>
                </c:val>
                <c:extLst xmlns:c15="http://schemas.microsoft.com/office/drawing/2012/chart">
                  <c:ext xmlns:c16="http://schemas.microsoft.com/office/drawing/2014/chart" uri="{C3380CC4-5D6E-409C-BE32-E72D297353CC}">
                    <c16:uniqueId val="{00000003-0F50-47D7-B184-FA4131258136}"/>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Лист1!$E$76</c15:sqref>
                        </c15:formulaRef>
                      </c:ext>
                    </c:extLst>
                    <c:strCache>
                      <c:ptCount val="1"/>
                      <c:pt idx="0">
                        <c:v>1квартал</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xmlns:c15="http://schemas.microsoft.com/office/drawing/2012/char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xmlns:c15="http://schemas.microsoft.com/office/drawing/2012/chart" uri="{02D57815-91ED-43cb-92C2-25804820EDAC}">
                        <c15:formulaRef>
                          <c15:sqref>Лист1!$E$77:$E$92</c15:sqref>
                        </c15:formulaRef>
                      </c:ext>
                    </c:extLst>
                    <c:numCache>
                      <c:formatCode>General</c:formatCode>
                      <c:ptCount val="15"/>
                      <c:pt idx="0">
                        <c:v>41</c:v>
                      </c:pt>
                      <c:pt idx="1">
                        <c:v>16</c:v>
                      </c:pt>
                      <c:pt idx="2">
                        <c:v>23</c:v>
                      </c:pt>
                      <c:pt idx="3">
                        <c:v>12</c:v>
                      </c:pt>
                      <c:pt idx="4">
                        <c:v>11</c:v>
                      </c:pt>
                      <c:pt idx="6">
                        <c:v>9</c:v>
                      </c:pt>
                      <c:pt idx="7">
                        <c:v>5</c:v>
                      </c:pt>
                      <c:pt idx="8">
                        <c:v>9</c:v>
                      </c:pt>
                      <c:pt idx="10">
                        <c:v>1</c:v>
                      </c:pt>
                      <c:pt idx="11">
                        <c:v>6</c:v>
                      </c:pt>
                      <c:pt idx="12">
                        <c:v>11</c:v>
                      </c:pt>
                      <c:pt idx="13">
                        <c:v>7</c:v>
                      </c:pt>
                      <c:pt idx="14">
                        <c:v>15</c:v>
                      </c:pt>
                    </c:numCache>
                  </c:numRef>
                </c:val>
                <c:extLst xmlns:c15="http://schemas.microsoft.com/office/drawing/2012/chart">
                  <c:ext xmlns:c16="http://schemas.microsoft.com/office/drawing/2014/chart" uri="{C3380CC4-5D6E-409C-BE32-E72D297353CC}">
                    <c16:uniqueId val="{00000004-0F50-47D7-B184-FA4131258136}"/>
                  </c:ext>
                </c:extLst>
              </c15:ser>
            </c15:filteredBarSeries>
            <c15:filteredBarSeries>
              <c15:ser>
                <c:idx val="4"/>
                <c:order val="4"/>
                <c:tx>
                  <c:strRef>
                    <c:extLst xmlns:c15="http://schemas.microsoft.com/office/drawing/2012/chart">
                      <c:ext xmlns:c15="http://schemas.microsoft.com/office/drawing/2012/chart" uri="{02D57815-91ED-43cb-92C2-25804820EDAC}">
                        <c15:formulaRef>
                          <c15:sqref>Лист1!$F$76</c15:sqref>
                        </c15:formulaRef>
                      </c:ext>
                    </c:extLst>
                    <c:strCache>
                      <c:ptCount val="1"/>
                      <c:pt idx="0">
                        <c:v>апрель</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xmlns:c15="http://schemas.microsoft.com/office/drawing/2012/char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xmlns:c15="http://schemas.microsoft.com/office/drawing/2012/chart" uri="{02D57815-91ED-43cb-92C2-25804820EDAC}">
                        <c15:formulaRef>
                          <c15:sqref>Лист1!$F$77:$F$92</c15:sqref>
                        </c15:formulaRef>
                      </c:ext>
                    </c:extLst>
                    <c:numCache>
                      <c:formatCode>General</c:formatCode>
                      <c:ptCount val="15"/>
                      <c:pt idx="0">
                        <c:v>29</c:v>
                      </c:pt>
                      <c:pt idx="1">
                        <c:v>2</c:v>
                      </c:pt>
                      <c:pt idx="2">
                        <c:v>7</c:v>
                      </c:pt>
                      <c:pt idx="3">
                        <c:v>11</c:v>
                      </c:pt>
                      <c:pt idx="4">
                        <c:v>1</c:v>
                      </c:pt>
                      <c:pt idx="5">
                        <c:v>1</c:v>
                      </c:pt>
                      <c:pt idx="6">
                        <c:v>2</c:v>
                      </c:pt>
                      <c:pt idx="7">
                        <c:v>10</c:v>
                      </c:pt>
                      <c:pt idx="8">
                        <c:v>3</c:v>
                      </c:pt>
                      <c:pt idx="10">
                        <c:v>3</c:v>
                      </c:pt>
                      <c:pt idx="11">
                        <c:v>0</c:v>
                      </c:pt>
                      <c:pt idx="12">
                        <c:v>1</c:v>
                      </c:pt>
                      <c:pt idx="13">
                        <c:v>4</c:v>
                      </c:pt>
                      <c:pt idx="14">
                        <c:v>3</c:v>
                      </c:pt>
                    </c:numCache>
                  </c:numRef>
                </c:val>
                <c:extLst xmlns:c15="http://schemas.microsoft.com/office/drawing/2012/chart">
                  <c:ext xmlns:c16="http://schemas.microsoft.com/office/drawing/2014/chart" uri="{C3380CC4-5D6E-409C-BE32-E72D297353CC}">
                    <c16:uniqueId val="{00000005-0F50-47D7-B184-FA4131258136}"/>
                  </c:ext>
                </c:extLst>
              </c15:ser>
            </c15:filteredBarSeries>
            <c15:filteredBarSeries>
              <c15:ser>
                <c:idx val="5"/>
                <c:order val="5"/>
                <c:tx>
                  <c:strRef>
                    <c:extLst xmlns:c15="http://schemas.microsoft.com/office/drawing/2012/chart">
                      <c:ext xmlns:c15="http://schemas.microsoft.com/office/drawing/2012/chart" uri="{02D57815-91ED-43cb-92C2-25804820EDAC}">
                        <c15:formulaRef>
                          <c15:sqref>Лист1!$G$76</c15:sqref>
                        </c15:formulaRef>
                      </c:ext>
                    </c:extLst>
                    <c:strCache>
                      <c:ptCount val="1"/>
                      <c:pt idx="0">
                        <c:v>май</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xmlns:c15="http://schemas.microsoft.com/office/drawing/2012/char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xmlns:c15="http://schemas.microsoft.com/office/drawing/2012/chart" uri="{02D57815-91ED-43cb-92C2-25804820EDAC}">
                        <c15:formulaRef>
                          <c15:sqref>Лист1!$G$77:$G$92</c15:sqref>
                        </c15:formulaRef>
                      </c:ext>
                    </c:extLst>
                    <c:numCache>
                      <c:formatCode>General</c:formatCode>
                      <c:ptCount val="15"/>
                      <c:pt idx="0">
                        <c:v>15</c:v>
                      </c:pt>
                      <c:pt idx="1">
                        <c:v>3</c:v>
                      </c:pt>
                      <c:pt idx="2">
                        <c:v>11</c:v>
                      </c:pt>
                      <c:pt idx="3">
                        <c:v>6</c:v>
                      </c:pt>
                      <c:pt idx="4">
                        <c:v>1</c:v>
                      </c:pt>
                      <c:pt idx="5">
                        <c:v>0</c:v>
                      </c:pt>
                      <c:pt idx="6">
                        <c:v>1</c:v>
                      </c:pt>
                      <c:pt idx="7">
                        <c:v>3</c:v>
                      </c:pt>
                      <c:pt idx="8">
                        <c:v>3</c:v>
                      </c:pt>
                      <c:pt idx="10">
                        <c:v>1</c:v>
                      </c:pt>
                      <c:pt idx="11">
                        <c:v>3</c:v>
                      </c:pt>
                      <c:pt idx="12">
                        <c:v>0</c:v>
                      </c:pt>
                      <c:pt idx="13">
                        <c:v>2</c:v>
                      </c:pt>
                      <c:pt idx="14">
                        <c:v>7</c:v>
                      </c:pt>
                    </c:numCache>
                  </c:numRef>
                </c:val>
                <c:extLst xmlns:c15="http://schemas.microsoft.com/office/drawing/2012/chart">
                  <c:ext xmlns:c16="http://schemas.microsoft.com/office/drawing/2014/chart" uri="{C3380CC4-5D6E-409C-BE32-E72D297353CC}">
                    <c16:uniqueId val="{00000006-0F50-47D7-B184-FA4131258136}"/>
                  </c:ext>
                </c:extLst>
              </c15:ser>
            </c15:filteredBarSeries>
            <c15:filteredBarSeries>
              <c15:ser>
                <c:idx val="6"/>
                <c:order val="6"/>
                <c:tx>
                  <c:strRef>
                    <c:extLst xmlns:c15="http://schemas.microsoft.com/office/drawing/2012/chart">
                      <c:ext xmlns:c15="http://schemas.microsoft.com/office/drawing/2012/chart" uri="{02D57815-91ED-43cb-92C2-25804820EDAC}">
                        <c15:formulaRef>
                          <c15:sqref>Лист1!$H$76</c15:sqref>
                        </c15:formulaRef>
                      </c:ext>
                    </c:extLst>
                    <c:strCache>
                      <c:ptCount val="1"/>
                      <c:pt idx="0">
                        <c:v>июнь</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xmlns:c15="http://schemas.microsoft.com/office/drawing/2012/char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xmlns:c15="http://schemas.microsoft.com/office/drawing/2012/chart" uri="{02D57815-91ED-43cb-92C2-25804820EDAC}">
                        <c15:formulaRef>
                          <c15:sqref>Лист1!$H$77:$H$92</c15:sqref>
                        </c15:formulaRef>
                      </c:ext>
                    </c:extLst>
                    <c:numCache>
                      <c:formatCode>General</c:formatCode>
                      <c:ptCount val="15"/>
                      <c:pt idx="0">
                        <c:v>9</c:v>
                      </c:pt>
                      <c:pt idx="1">
                        <c:v>6</c:v>
                      </c:pt>
                      <c:pt idx="2">
                        <c:v>12</c:v>
                      </c:pt>
                      <c:pt idx="3">
                        <c:v>6</c:v>
                      </c:pt>
                      <c:pt idx="4">
                        <c:v>4</c:v>
                      </c:pt>
                      <c:pt idx="5">
                        <c:v>0</c:v>
                      </c:pt>
                      <c:pt idx="6">
                        <c:v>2</c:v>
                      </c:pt>
                      <c:pt idx="7">
                        <c:v>2</c:v>
                      </c:pt>
                      <c:pt idx="8">
                        <c:v>1</c:v>
                      </c:pt>
                      <c:pt idx="10">
                        <c:v>3</c:v>
                      </c:pt>
                      <c:pt idx="11">
                        <c:v>5</c:v>
                      </c:pt>
                      <c:pt idx="12">
                        <c:v>5</c:v>
                      </c:pt>
                      <c:pt idx="13">
                        <c:v>3</c:v>
                      </c:pt>
                      <c:pt idx="14">
                        <c:v>4</c:v>
                      </c:pt>
                    </c:numCache>
                  </c:numRef>
                </c:val>
                <c:extLst xmlns:c15="http://schemas.microsoft.com/office/drawing/2012/chart">
                  <c:ext xmlns:c16="http://schemas.microsoft.com/office/drawing/2014/chart" uri="{C3380CC4-5D6E-409C-BE32-E72D297353CC}">
                    <c16:uniqueId val="{00000007-0F50-47D7-B184-FA4131258136}"/>
                  </c:ext>
                </c:extLst>
              </c15:ser>
            </c15:filteredBarSeries>
            <c15:filteredBarSeries>
              <c15:ser>
                <c:idx val="7"/>
                <c:order val="7"/>
                <c:tx>
                  <c:strRef>
                    <c:extLst xmlns:c15="http://schemas.microsoft.com/office/drawing/2012/chart">
                      <c:ext xmlns:c15="http://schemas.microsoft.com/office/drawing/2012/chart" uri="{02D57815-91ED-43cb-92C2-25804820EDAC}">
                        <c15:formulaRef>
                          <c15:sqref>Лист1!$I$76</c15:sqref>
                        </c15:formulaRef>
                      </c:ext>
                    </c:extLst>
                    <c:strCache>
                      <c:ptCount val="1"/>
                      <c:pt idx="0">
                        <c:v>2 квартал</c:v>
                      </c:pt>
                    </c:strCache>
                  </c:strRef>
                </c:tx>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xmlns:c15="http://schemas.microsoft.com/office/drawing/2012/char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xmlns:c15="http://schemas.microsoft.com/office/drawing/2012/chart" uri="{02D57815-91ED-43cb-92C2-25804820EDAC}">
                        <c15:formulaRef>
                          <c15:sqref>Лист1!$I$77:$I$92</c15:sqref>
                        </c15:formulaRef>
                      </c:ext>
                    </c:extLst>
                    <c:numCache>
                      <c:formatCode>General</c:formatCode>
                      <c:ptCount val="15"/>
                      <c:pt idx="0">
                        <c:v>53</c:v>
                      </c:pt>
                      <c:pt idx="1">
                        <c:v>11</c:v>
                      </c:pt>
                      <c:pt idx="2">
                        <c:v>30</c:v>
                      </c:pt>
                      <c:pt idx="3">
                        <c:v>23</c:v>
                      </c:pt>
                      <c:pt idx="4">
                        <c:v>6</c:v>
                      </c:pt>
                      <c:pt idx="5">
                        <c:v>1</c:v>
                      </c:pt>
                      <c:pt idx="6">
                        <c:v>5</c:v>
                      </c:pt>
                      <c:pt idx="7">
                        <c:v>15</c:v>
                      </c:pt>
                      <c:pt idx="8">
                        <c:v>7</c:v>
                      </c:pt>
                      <c:pt idx="10">
                        <c:v>7</c:v>
                      </c:pt>
                      <c:pt idx="11">
                        <c:v>8</c:v>
                      </c:pt>
                      <c:pt idx="12">
                        <c:v>6</c:v>
                      </c:pt>
                      <c:pt idx="13">
                        <c:v>9</c:v>
                      </c:pt>
                      <c:pt idx="14">
                        <c:v>14</c:v>
                      </c:pt>
                    </c:numCache>
                  </c:numRef>
                </c:val>
                <c:extLst xmlns:c15="http://schemas.microsoft.com/office/drawing/2012/chart">
                  <c:ext xmlns:c16="http://schemas.microsoft.com/office/drawing/2014/chart" uri="{C3380CC4-5D6E-409C-BE32-E72D297353CC}">
                    <c16:uniqueId val="{00000008-0F50-47D7-B184-FA4131258136}"/>
                  </c:ext>
                </c:extLst>
              </c15:ser>
            </c15:filteredBarSeries>
            <c15:filteredBarSeries>
              <c15:ser>
                <c:idx val="8"/>
                <c:order val="8"/>
                <c:tx>
                  <c:strRef>
                    <c:extLst xmlns:c15="http://schemas.microsoft.com/office/drawing/2012/chart">
                      <c:ext xmlns:c15="http://schemas.microsoft.com/office/drawing/2012/chart" uri="{02D57815-91ED-43cb-92C2-25804820EDAC}">
                        <c15:formulaRef>
                          <c15:sqref>Лист1!$J$76</c15:sqref>
                        </c15:formulaRef>
                      </c:ext>
                    </c:extLst>
                    <c:strCache>
                      <c:ptCount val="1"/>
                      <c:pt idx="0">
                        <c:v>1 полугодие</c:v>
                      </c:pt>
                    </c:strCache>
                  </c:strRef>
                </c:tx>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xmlns:c15="http://schemas.microsoft.com/office/drawing/2012/char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xmlns:c15="http://schemas.microsoft.com/office/drawing/2012/chart" uri="{02D57815-91ED-43cb-92C2-25804820EDAC}">
                        <c15:formulaRef>
                          <c15:sqref>Лист1!$J$77:$J$92</c15:sqref>
                        </c15:formulaRef>
                      </c:ext>
                    </c:extLst>
                    <c:numCache>
                      <c:formatCode>General</c:formatCode>
                      <c:ptCount val="15"/>
                      <c:pt idx="0">
                        <c:v>94</c:v>
                      </c:pt>
                      <c:pt idx="1">
                        <c:v>27</c:v>
                      </c:pt>
                      <c:pt idx="2">
                        <c:v>53</c:v>
                      </c:pt>
                      <c:pt idx="3">
                        <c:v>35</c:v>
                      </c:pt>
                      <c:pt idx="4">
                        <c:v>17</c:v>
                      </c:pt>
                      <c:pt idx="5">
                        <c:v>1</c:v>
                      </c:pt>
                      <c:pt idx="6">
                        <c:v>14</c:v>
                      </c:pt>
                      <c:pt idx="7">
                        <c:v>20</c:v>
                      </c:pt>
                      <c:pt idx="8">
                        <c:v>16</c:v>
                      </c:pt>
                      <c:pt idx="10">
                        <c:v>8</c:v>
                      </c:pt>
                      <c:pt idx="11">
                        <c:v>14</c:v>
                      </c:pt>
                      <c:pt idx="12">
                        <c:v>17</c:v>
                      </c:pt>
                      <c:pt idx="13">
                        <c:v>16</c:v>
                      </c:pt>
                      <c:pt idx="14">
                        <c:v>29</c:v>
                      </c:pt>
                    </c:numCache>
                  </c:numRef>
                </c:val>
                <c:extLst xmlns:c15="http://schemas.microsoft.com/office/drawing/2012/chart">
                  <c:ext xmlns:c16="http://schemas.microsoft.com/office/drawing/2014/chart" uri="{C3380CC4-5D6E-409C-BE32-E72D297353CC}">
                    <c16:uniqueId val="{00000009-0F50-47D7-B184-FA4131258136}"/>
                  </c:ext>
                </c:extLst>
              </c15:ser>
            </c15:filteredBarSeries>
            <c15:filteredBarSeries>
              <c15:ser>
                <c:idx val="9"/>
                <c:order val="9"/>
                <c:tx>
                  <c:strRef>
                    <c:extLst xmlns:c15="http://schemas.microsoft.com/office/drawing/2012/chart">
                      <c:ext xmlns:c15="http://schemas.microsoft.com/office/drawing/2012/chart" uri="{02D57815-91ED-43cb-92C2-25804820EDAC}">
                        <c15:formulaRef>
                          <c15:sqref>Лист1!$K$76</c15:sqref>
                        </c15:formulaRef>
                      </c:ext>
                    </c:extLst>
                    <c:strCache>
                      <c:ptCount val="1"/>
                      <c:pt idx="0">
                        <c:v>июль</c:v>
                      </c:pt>
                    </c:strCache>
                  </c:strRef>
                </c:tx>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xmlns:c15="http://schemas.microsoft.com/office/drawing/2012/char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xmlns:c15="http://schemas.microsoft.com/office/drawing/2012/chart" uri="{02D57815-91ED-43cb-92C2-25804820EDAC}">
                        <c15:formulaRef>
                          <c15:sqref>Лист1!$K$77:$K$92</c15:sqref>
                        </c15:formulaRef>
                      </c:ext>
                    </c:extLst>
                    <c:numCache>
                      <c:formatCode>General</c:formatCode>
                      <c:ptCount val="15"/>
                      <c:pt idx="0">
                        <c:v>18</c:v>
                      </c:pt>
                      <c:pt idx="1">
                        <c:v>7</c:v>
                      </c:pt>
                      <c:pt idx="2">
                        <c:v>8</c:v>
                      </c:pt>
                      <c:pt idx="3">
                        <c:v>8</c:v>
                      </c:pt>
                      <c:pt idx="4">
                        <c:v>2</c:v>
                      </c:pt>
                      <c:pt idx="5">
                        <c:v>3</c:v>
                      </c:pt>
                      <c:pt idx="6">
                        <c:v>1</c:v>
                      </c:pt>
                      <c:pt idx="11">
                        <c:v>4</c:v>
                      </c:pt>
                      <c:pt idx="12">
                        <c:v>3</c:v>
                      </c:pt>
                      <c:pt idx="13">
                        <c:v>4</c:v>
                      </c:pt>
                      <c:pt idx="14">
                        <c:v>3</c:v>
                      </c:pt>
                    </c:numCache>
                  </c:numRef>
                </c:val>
                <c:extLst xmlns:c15="http://schemas.microsoft.com/office/drawing/2012/chart">
                  <c:ext xmlns:c16="http://schemas.microsoft.com/office/drawing/2014/chart" uri="{C3380CC4-5D6E-409C-BE32-E72D297353CC}">
                    <c16:uniqueId val="{0000000A-0F50-47D7-B184-FA4131258136}"/>
                  </c:ext>
                </c:extLst>
              </c15:ser>
            </c15:filteredBarSeries>
            <c15:filteredBarSeries>
              <c15:ser>
                <c:idx val="10"/>
                <c:order val="10"/>
                <c:tx>
                  <c:strRef>
                    <c:extLst xmlns:c15="http://schemas.microsoft.com/office/drawing/2012/chart">
                      <c:ext xmlns:c15="http://schemas.microsoft.com/office/drawing/2012/chart" uri="{02D57815-91ED-43cb-92C2-25804820EDAC}">
                        <c15:formulaRef>
                          <c15:sqref>Лист1!$L$76</c15:sqref>
                        </c15:formulaRef>
                      </c:ext>
                    </c:extLst>
                    <c:strCache>
                      <c:ptCount val="1"/>
                      <c:pt idx="0">
                        <c:v>август</c:v>
                      </c:pt>
                    </c:strCache>
                  </c:strRef>
                </c:tx>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xmlns:c15="http://schemas.microsoft.com/office/drawing/2012/char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xmlns:c15="http://schemas.microsoft.com/office/drawing/2012/chart" uri="{02D57815-91ED-43cb-92C2-25804820EDAC}">
                        <c15:formulaRef>
                          <c15:sqref>Лист1!$L$77:$L$92</c15:sqref>
                        </c15:formulaRef>
                      </c:ext>
                    </c:extLst>
                    <c:numCache>
                      <c:formatCode>General</c:formatCode>
                      <c:ptCount val="15"/>
                      <c:pt idx="0">
                        <c:v>10</c:v>
                      </c:pt>
                      <c:pt idx="1">
                        <c:v>6</c:v>
                      </c:pt>
                      <c:pt idx="2">
                        <c:v>8</c:v>
                      </c:pt>
                      <c:pt idx="3">
                        <c:v>5</c:v>
                      </c:pt>
                      <c:pt idx="4">
                        <c:v>3</c:v>
                      </c:pt>
                      <c:pt idx="5">
                        <c:v>2</c:v>
                      </c:pt>
                      <c:pt idx="6">
                        <c:v>5</c:v>
                      </c:pt>
                      <c:pt idx="7">
                        <c:v>1</c:v>
                      </c:pt>
                      <c:pt idx="8">
                        <c:v>3</c:v>
                      </c:pt>
                      <c:pt idx="10">
                        <c:v>1</c:v>
                      </c:pt>
                      <c:pt idx="11">
                        <c:v>2</c:v>
                      </c:pt>
                      <c:pt idx="12">
                        <c:v>1</c:v>
                      </c:pt>
                      <c:pt idx="13">
                        <c:v>8</c:v>
                      </c:pt>
                      <c:pt idx="14">
                        <c:v>2</c:v>
                      </c:pt>
                    </c:numCache>
                  </c:numRef>
                </c:val>
                <c:extLst xmlns:c15="http://schemas.microsoft.com/office/drawing/2012/chart">
                  <c:ext xmlns:c16="http://schemas.microsoft.com/office/drawing/2014/chart" uri="{C3380CC4-5D6E-409C-BE32-E72D297353CC}">
                    <c16:uniqueId val="{0000000B-0F50-47D7-B184-FA4131258136}"/>
                  </c:ext>
                </c:extLst>
              </c15:ser>
            </c15:filteredBarSeries>
            <c15:filteredBarSeries>
              <c15:ser>
                <c:idx val="11"/>
                <c:order val="11"/>
                <c:tx>
                  <c:strRef>
                    <c:extLst xmlns:c15="http://schemas.microsoft.com/office/drawing/2012/chart">
                      <c:ext xmlns:c15="http://schemas.microsoft.com/office/drawing/2012/chart" uri="{02D57815-91ED-43cb-92C2-25804820EDAC}">
                        <c15:formulaRef>
                          <c15:sqref>Лист1!$M$76</c15:sqref>
                        </c15:formulaRef>
                      </c:ext>
                    </c:extLst>
                    <c:strCache>
                      <c:ptCount val="1"/>
                      <c:pt idx="0">
                        <c:v>сентябрь</c:v>
                      </c:pt>
                    </c:strCache>
                  </c:strRef>
                </c:tx>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invertIfNegative val="0"/>
                <c:cat>
                  <c:strRef>
                    <c:extLst>
                      <c:ext xmlns:c15="http://schemas.microsoft.com/office/drawing/2012/chart" uri="{02D57815-91ED-43cb-92C2-25804820EDAC}">
                        <c15:formulaRef>
                          <c15:sqref>Лист1!$A$77:$A$92</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Трудовые отношения в сфере образования</c:v>
                      </c:pt>
                      <c:pt idx="4">
                        <c:v>Цифровизация образования</c:v>
                      </c:pt>
                      <c:pt idx="5">
                        <c:v>Экономическая и финансовая деятельность в системе образования</c:v>
                      </c:pt>
                      <c:pt idx="6">
                        <c:v>Коммерческая деятельность в образовании</c:v>
                      </c:pt>
                      <c:pt idx="7">
                        <c:v>Управление системой образования и регламентация образовательной деятельности</c:v>
                      </c:pt>
                      <c:pt idx="8">
                        <c:v>Правонарушения в сфере образования </c:v>
                      </c:pt>
                      <c:pt idx="9">
                        <c:v>Вопросы безопасности образовательной организации</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xmlns:c15="http://schemas.microsoft.com/office/drawing/2012/chart" uri="{02D57815-91ED-43cb-92C2-25804820EDAC}">
                        <c15:formulaRef>
                          <c15:sqref>Лист1!$M$77:$M$92</c15:sqref>
                        </c15:formulaRef>
                      </c:ext>
                    </c:extLst>
                    <c:numCache>
                      <c:formatCode>General</c:formatCode>
                      <c:ptCount val="15"/>
                      <c:pt idx="0">
                        <c:v>15</c:v>
                      </c:pt>
                      <c:pt idx="1">
                        <c:v>2</c:v>
                      </c:pt>
                      <c:pt idx="2">
                        <c:v>6</c:v>
                      </c:pt>
                      <c:pt idx="3">
                        <c:v>12</c:v>
                      </c:pt>
                      <c:pt idx="4">
                        <c:v>4</c:v>
                      </c:pt>
                      <c:pt idx="5">
                        <c:v>2</c:v>
                      </c:pt>
                      <c:pt idx="6">
                        <c:v>4</c:v>
                      </c:pt>
                      <c:pt idx="7">
                        <c:v>1</c:v>
                      </c:pt>
                      <c:pt idx="9">
                        <c:v>1</c:v>
                      </c:pt>
                      <c:pt idx="13">
                        <c:v>4</c:v>
                      </c:pt>
                      <c:pt idx="14">
                        <c:v>1</c:v>
                      </c:pt>
                    </c:numCache>
                  </c:numRef>
                </c:val>
                <c:extLst xmlns:c15="http://schemas.microsoft.com/office/drawing/2012/chart">
                  <c:ext xmlns:c16="http://schemas.microsoft.com/office/drawing/2014/chart" uri="{C3380CC4-5D6E-409C-BE32-E72D297353CC}">
                    <c16:uniqueId val="{0000000C-0F50-47D7-B184-FA4131258136}"/>
                  </c:ext>
                </c:extLst>
              </c15:ser>
            </c15:filteredBarSeries>
          </c:ext>
        </c:extLst>
      </c:barChart>
      <c:catAx>
        <c:axId val="170228127"/>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lgn="r">
              <a:defRPr sz="12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crossAx val="339003903"/>
        <c:crosses val="autoZero"/>
        <c:auto val="1"/>
        <c:lblAlgn val="ctr"/>
        <c:lblOffset val="100"/>
        <c:noMultiLvlLbl val="0"/>
      </c:catAx>
      <c:valAx>
        <c:axId val="339003903"/>
        <c:scaling>
          <c:orientation val="minMax"/>
        </c:scaling>
        <c:delete val="0"/>
        <c:axPos val="b"/>
        <c:majorGridlines>
          <c:spPr>
            <a:ln w="0"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crossAx val="17022812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nchor="t"/>
    <a:lstStyle/>
    <a:p>
      <a:pPr>
        <a:defRPr sz="1200">
          <a:solidFill>
            <a:schemeClr val="bg1"/>
          </a:solidFill>
          <a:latin typeface="Times New Roman" panose="02020603050405020304" pitchFamily="18" charset="0"/>
          <a:cs typeface="Times New Roman" panose="02020603050405020304" pitchFamily="18" charset="0"/>
        </a:defRPr>
      </a:pPr>
      <a:endParaRPr lang="ru-RU"/>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baseline="0">
                <a:solidFill>
                  <a:prstClr val="black"/>
                </a:solidFill>
                <a:latin typeface="+mn-lt"/>
                <a:ea typeface="+mn-ea"/>
                <a:cs typeface="+mn-cs"/>
              </a:defRPr>
            </a:pPr>
            <a:r>
              <a:rPr lang="ru-RU" sz="1800" b="1" i="0" baseline="0" dirty="0">
                <a:effectLst/>
                <a:latin typeface="Times New Roman" panose="02020603050405020304" pitchFamily="18" charset="0"/>
                <a:cs typeface="Times New Roman" panose="02020603050405020304" pitchFamily="18" charset="0"/>
              </a:rPr>
              <a:t>НОРМИРОВАНИЕ И РЕГУЛИРОВАНИЕ РАЗЛИЧНЫХ АСПЕКТОВ ОБРАЗОВАТЕЛЬНОГО ПРОЦЕССА</a:t>
            </a:r>
            <a:endParaRPr lang="ru-RU" sz="1800" dirty="0">
              <a:effectLst/>
              <a:latin typeface="Times New Roman" panose="02020603050405020304" pitchFamily="18" charset="0"/>
              <a:cs typeface="Times New Roman" panose="02020603050405020304" pitchFamily="18" charset="0"/>
            </a:endParaRPr>
          </a:p>
        </c:rich>
      </c:tx>
      <c:overlay val="0"/>
      <c:spPr>
        <a:noFill/>
        <a:ln>
          <a:noFill/>
        </a:ln>
        <a:effectLst/>
      </c:spPr>
    </c:title>
    <c:autoTitleDeleted val="0"/>
    <c:plotArea>
      <c:layout>
        <c:manualLayout>
          <c:layoutTarget val="inner"/>
          <c:xMode val="edge"/>
          <c:yMode val="edge"/>
          <c:x val="3.199986509219916E-2"/>
          <c:y val="0.18433354857076267"/>
          <c:w val="0.44333433688931162"/>
          <c:h val="0.7114233273068914"/>
        </c:manualLayout>
      </c:layout>
      <c:pieChart>
        <c:varyColors val="1"/>
        <c:ser>
          <c:idx val="12"/>
          <c:order val="12"/>
          <c:tx>
            <c:strRef>
              <c:f>Лист1!$N$6</c:f>
              <c:strCache>
                <c:ptCount val="1"/>
                <c:pt idx="0">
                  <c:v>3 кв.</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1-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3-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5-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7-B0A2-4634-904E-2D2A4C07FCD1}"/>
              </c:ext>
            </c:extLst>
          </c:dPt>
          <c:dPt>
            <c:idx val="4"/>
            <c:bubble3D val="0"/>
            <c:spPr>
              <a:solidFill>
                <a:schemeClr val="bg2">
                  <a:lumMod val="75000"/>
                </a:schemeClr>
              </a:soli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9-B6BD-43C0-B1EB-00191E448335}"/>
              </c:ext>
            </c:extLst>
          </c:dPt>
          <c:dLbls>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bg1"/>
                    </a:solidFill>
                    <a:latin typeface="+mn-lt"/>
                    <a:ea typeface="+mn-ea"/>
                    <a:cs typeface="+mn-cs"/>
                  </a:defRPr>
                </a:pPr>
                <a:endParaRPr lang="ru-RU"/>
              </a:p>
            </c:txPr>
            <c:showLegendKey val="0"/>
            <c:showVal val="0"/>
            <c:showCatName val="0"/>
            <c:showSerName val="0"/>
            <c:showPercent val="1"/>
            <c:showBubbleSize val="0"/>
            <c:showLeaderLines val="0"/>
            <c:extLst>
              <c:ext xmlns:c15="http://schemas.microsoft.com/office/drawing/2012/chart" uri="{CE6537A1-D6FC-4f65-9D91-7224C49458BB}"/>
            </c:extLst>
          </c:dLbls>
          <c:cat>
            <c:strRef>
              <c:f>Лист1!$A$8:$A$14</c:f>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f>Лист1!$N$8:$N$14</c:f>
              <c:numCache>
                <c:formatCode>General</c:formatCode>
                <c:ptCount val="5"/>
                <c:pt idx="0">
                  <c:v>9</c:v>
                </c:pt>
                <c:pt idx="1">
                  <c:v>15</c:v>
                </c:pt>
                <c:pt idx="2">
                  <c:v>2</c:v>
                </c:pt>
                <c:pt idx="3">
                  <c:v>5</c:v>
                </c:pt>
                <c:pt idx="4">
                  <c:v>12</c:v>
                </c:pt>
              </c:numCache>
            </c:numRef>
          </c:val>
          <c:extLst>
            <c:ext xmlns:c16="http://schemas.microsoft.com/office/drawing/2014/chart" uri="{C3380CC4-5D6E-409C-BE32-E72D297353CC}">
              <c16:uniqueId val="{0000000C-B6BD-43C0-B1EB-00191E448335}"/>
            </c:ext>
          </c:extLst>
        </c:ser>
        <c:dLbls>
          <c:showLegendKey val="0"/>
          <c:showVal val="0"/>
          <c:showCatName val="0"/>
          <c:showSerName val="0"/>
          <c:showPercent val="0"/>
          <c:showBubbleSize val="0"/>
          <c:showLeaderLines val="0"/>
        </c:dLbls>
        <c:firstSliceAng val="0"/>
        <c:extLst>
          <c:ext xmlns:c15="http://schemas.microsoft.com/office/drawing/2012/chart" uri="{02D57815-91ED-43cb-92C2-25804820EDAC}">
            <c15:filteredPieSeries>
              <c15:ser>
                <c:idx val="0"/>
                <c:order val="0"/>
                <c:tx>
                  <c:strRef>
                    <c:extLst>
                      <c:ext uri="{02D57815-91ED-43cb-92C2-25804820EDAC}">
                        <c15:formulaRef>
                          <c15:sqref>Лист1!$B$6</c15:sqref>
                        </c15:formulaRef>
                      </c:ext>
                    </c:extLst>
                    <c:strCache>
                      <c:ptCount val="1"/>
                      <c:pt idx="0">
                        <c:v>январь</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0E-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0-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2-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9-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16-B6BD-43C0-B1EB-00191E448335}"/>
                    </c:ext>
                  </c:extLst>
                </c:dPt>
                <c:cat>
                  <c:strRef>
                    <c:extLst>
                      <c:ex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uri="{02D57815-91ED-43cb-92C2-25804820EDAC}">
                        <c15:formulaRef>
                          <c15:sqref>Лист1!$B$8:$B$14</c15:sqref>
                        </c15:formulaRef>
                      </c:ext>
                    </c:extLst>
                    <c:numCache>
                      <c:formatCode>General</c:formatCode>
                      <c:ptCount val="5"/>
                      <c:pt idx="0">
                        <c:v>2</c:v>
                      </c:pt>
                      <c:pt idx="1">
                        <c:v>2</c:v>
                      </c:pt>
                      <c:pt idx="3">
                        <c:v>2</c:v>
                      </c:pt>
                    </c:numCache>
                  </c:numRef>
                </c:val>
                <c:extLst>
                  <c:ext uri="{02D57815-91ED-43cb-92C2-25804820EDAC}">
                    <c15:categoryFilterExceptions>
                      <c15:categoryFilterException>
                        <c15:sqref>Лист1!$B$12</c15:sqref>
                        <c15:bubble3D val="0"/>
                      </c15:categoryFilterException>
                      <c15:categoryFilterException>
                        <c15:sqref>Лист1!$B$14</c15:sqref>
                        <c15:bubble3D val="0"/>
                      </c15:categoryFilterException>
                    </c15:categoryFilterExceptions>
                  </c:ext>
                  <c:ext xmlns:c16="http://schemas.microsoft.com/office/drawing/2014/chart" uri="{C3380CC4-5D6E-409C-BE32-E72D297353CC}">
                    <c16:uniqueId val="{00000019-B6BD-43C0-B1EB-00191E448335}"/>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Лист1!$C$6</c15:sqref>
                        </c15:formulaRef>
                      </c:ext>
                    </c:extLst>
                    <c:strCache>
                      <c:ptCount val="1"/>
                      <c:pt idx="0">
                        <c:v>февраль</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1B-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1D-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1F-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B-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23-B6BD-43C0-B1EB-00191E448335}"/>
                    </c:ext>
                  </c:extLst>
                </c:dPt>
                <c:cat>
                  <c:strRef>
                    <c:extLst>
                      <c:ext xmlns:c15="http://schemas.microsoft.com/office/drawing/2012/char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xmlns:c15="http://schemas.microsoft.com/office/drawing/2012/chart" uri="{02D57815-91ED-43cb-92C2-25804820EDAC}">
                        <c15:formulaRef>
                          <c15:sqref>Лист1!$C$8:$C$14</c15:sqref>
                        </c15:formulaRef>
                      </c:ext>
                    </c:extLst>
                    <c:numCache>
                      <c:formatCode>General</c:formatCode>
                      <c:ptCount val="5"/>
                      <c:pt idx="0">
                        <c:v>1</c:v>
                      </c:pt>
                      <c:pt idx="1">
                        <c:v>6</c:v>
                      </c:pt>
                      <c:pt idx="3">
                        <c:v>6</c:v>
                      </c:pt>
                      <c:pt idx="4">
                        <c:v>1</c:v>
                      </c:pt>
                    </c:numCache>
                  </c:numRef>
                </c:val>
                <c:extLst xmlns:c15="http://schemas.microsoft.com/office/drawing/2012/chart">
                  <c:ext xmlns:c15="http://schemas.microsoft.com/office/drawing/2012/chart" uri="{02D57815-91ED-43cb-92C2-25804820EDAC}">
                    <c15:categoryFilterExceptions>
                      <c15:categoryFilterException>
                        <c15:sqref>Лист1!$C$12</c15:sqref>
                        <c15:bubble3D val="0"/>
                      </c15:categoryFilterException>
                      <c15:categoryFilterException>
                        <c15:sqref>Лист1!$C$14</c15:sqref>
                        <c15:bubble3D val="0"/>
                      </c15:categoryFilterException>
                    </c15:categoryFilterExceptions>
                  </c:ext>
                  <c:ext xmlns:c16="http://schemas.microsoft.com/office/drawing/2014/chart" uri="{C3380CC4-5D6E-409C-BE32-E72D297353CC}">
                    <c16:uniqueId val="{00000026-B6BD-43C0-B1EB-00191E448335}"/>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Лист1!$D$6</c15:sqref>
                        </c15:formulaRef>
                      </c:ext>
                    </c:extLst>
                    <c:strCache>
                      <c:ptCount val="1"/>
                      <c:pt idx="0">
                        <c:v>март</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8-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A-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2C-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D-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0-B6BD-43C0-B1EB-00191E448335}"/>
                    </c:ext>
                  </c:extLst>
                </c:dPt>
                <c:cat>
                  <c:strRef>
                    <c:extLst>
                      <c:ext xmlns:c15="http://schemas.microsoft.com/office/drawing/2012/char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xmlns:c15="http://schemas.microsoft.com/office/drawing/2012/chart" uri="{02D57815-91ED-43cb-92C2-25804820EDAC}">
                        <c15:formulaRef>
                          <c15:sqref>Лист1!$D$8:$D$14</c15:sqref>
                        </c15:formulaRef>
                      </c:ext>
                    </c:extLst>
                    <c:numCache>
                      <c:formatCode>General</c:formatCode>
                      <c:ptCount val="5"/>
                      <c:pt idx="0">
                        <c:v>2</c:v>
                      </c:pt>
                      <c:pt idx="1">
                        <c:v>7</c:v>
                      </c:pt>
                      <c:pt idx="3">
                        <c:v>8</c:v>
                      </c:pt>
                      <c:pt idx="4">
                        <c:v>1</c:v>
                      </c:pt>
                    </c:numCache>
                  </c:numRef>
                </c:val>
                <c:extLst xmlns:c15="http://schemas.microsoft.com/office/drawing/2012/chart">
                  <c:ext xmlns:c15="http://schemas.microsoft.com/office/drawing/2012/chart" uri="{02D57815-91ED-43cb-92C2-25804820EDAC}">
                    <c15:categoryFilterExceptions>
                      <c15:categoryFilterException>
                        <c15:sqref>Лист1!$D$12</c15:sqref>
                        <c15:bubble3D val="0"/>
                      </c15:categoryFilterException>
                      <c15:categoryFilterException>
                        <c15:sqref>Лист1!$D$14</c15:sqref>
                        <c15:bubble3D val="0"/>
                      </c15:categoryFilterException>
                    </c15:categoryFilterExceptions>
                  </c:ext>
                  <c:ext xmlns:c16="http://schemas.microsoft.com/office/drawing/2014/chart" uri="{C3380CC4-5D6E-409C-BE32-E72D297353CC}">
                    <c16:uniqueId val="{00000033-B6BD-43C0-B1EB-00191E448335}"/>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Лист1!$E$6</c15:sqref>
                        </c15:formulaRef>
                      </c:ext>
                    </c:extLst>
                    <c:strCache>
                      <c:ptCount val="1"/>
                      <c:pt idx="0">
                        <c:v>1 кв.</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5-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7-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39-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F-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3D-B6BD-43C0-B1EB-00191E448335}"/>
                    </c:ext>
                  </c:extLst>
                </c:dPt>
                <c:cat>
                  <c:strRef>
                    <c:extLst>
                      <c:ext xmlns:c15="http://schemas.microsoft.com/office/drawing/2012/char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xmlns:c15="http://schemas.microsoft.com/office/drawing/2012/chart" uri="{02D57815-91ED-43cb-92C2-25804820EDAC}">
                        <c15:formulaRef>
                          <c15:sqref>Лист1!$E$8:$E$14</c15:sqref>
                        </c15:formulaRef>
                      </c:ext>
                    </c:extLst>
                    <c:numCache>
                      <c:formatCode>General</c:formatCode>
                      <c:ptCount val="5"/>
                      <c:pt idx="0">
                        <c:v>5</c:v>
                      </c:pt>
                      <c:pt idx="1">
                        <c:v>15</c:v>
                      </c:pt>
                      <c:pt idx="3">
                        <c:v>16</c:v>
                      </c:pt>
                      <c:pt idx="4">
                        <c:v>2</c:v>
                      </c:pt>
                    </c:numCache>
                  </c:numRef>
                </c:val>
                <c:extLst xmlns:c15="http://schemas.microsoft.com/office/drawing/2012/chart">
                  <c:ext xmlns:c15="http://schemas.microsoft.com/office/drawing/2012/chart" uri="{02D57815-91ED-43cb-92C2-25804820EDAC}">
                    <c15:categoryFilterExceptions>
                      <c15:categoryFilterException>
                        <c15:sqref>Лист1!$E$12</c15:sqref>
                        <c15:bubble3D val="0"/>
                      </c15:categoryFilterException>
                      <c15:categoryFilterException>
                        <c15:sqref>Лист1!$E$14</c15:sqref>
                        <c15:bubble3D val="0"/>
                      </c15:categoryFilterException>
                    </c15:categoryFilterExceptions>
                  </c:ext>
                  <c:ext xmlns:c16="http://schemas.microsoft.com/office/drawing/2014/chart" uri="{C3380CC4-5D6E-409C-BE32-E72D297353CC}">
                    <c16:uniqueId val="{00000040-B6BD-43C0-B1EB-00191E448335}"/>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Лист1!$F$6</c15:sqref>
                        </c15:formulaRef>
                      </c:ext>
                    </c:extLst>
                    <c:strCache>
                      <c:ptCount val="1"/>
                      <c:pt idx="0">
                        <c:v>апрель</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2-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4-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6-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1-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4A-B6BD-43C0-B1EB-00191E448335}"/>
                    </c:ext>
                  </c:extLst>
                </c:dPt>
                <c:cat>
                  <c:strRef>
                    <c:extLst>
                      <c:ext xmlns:c15="http://schemas.microsoft.com/office/drawing/2012/char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xmlns:c15="http://schemas.microsoft.com/office/drawing/2012/chart" uri="{02D57815-91ED-43cb-92C2-25804820EDAC}">
                        <c15:formulaRef>
                          <c15:sqref>Лист1!$F$8:$F$14</c15:sqref>
                        </c15:formulaRef>
                      </c:ext>
                    </c:extLst>
                    <c:numCache>
                      <c:formatCode>General</c:formatCode>
                      <c:ptCount val="5"/>
                      <c:pt idx="0">
                        <c:v>4</c:v>
                      </c:pt>
                      <c:pt idx="1">
                        <c:v>9</c:v>
                      </c:pt>
                      <c:pt idx="2">
                        <c:v>4</c:v>
                      </c:pt>
                      <c:pt idx="3">
                        <c:v>5</c:v>
                      </c:pt>
                      <c:pt idx="4">
                        <c:v>6</c:v>
                      </c:pt>
                    </c:numCache>
                  </c:numRef>
                </c:val>
                <c:extLst xmlns:c15="http://schemas.microsoft.com/office/drawing/2012/chart">
                  <c:ext xmlns:c15="http://schemas.microsoft.com/office/drawing/2012/chart" uri="{02D57815-91ED-43cb-92C2-25804820EDAC}">
                    <c15:categoryFilterExceptions>
                      <c15:categoryFilterException>
                        <c15:sqref>Лист1!$F$12</c15:sqref>
                        <c15:bubble3D val="0"/>
                      </c15:categoryFilterException>
                      <c15:categoryFilterException>
                        <c15:sqref>Лист1!$F$14</c15:sqref>
                        <c15:bubble3D val="0"/>
                      </c15:categoryFilterException>
                    </c15:categoryFilterExceptions>
                  </c:ext>
                  <c:ext xmlns:c16="http://schemas.microsoft.com/office/drawing/2014/chart" uri="{C3380CC4-5D6E-409C-BE32-E72D297353CC}">
                    <c16:uniqueId val="{0000004D-B6BD-43C0-B1EB-00191E448335}"/>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Лист1!$G$6</c15:sqref>
                        </c15:formulaRef>
                      </c:ext>
                    </c:extLst>
                    <c:strCache>
                      <c:ptCount val="1"/>
                      <c:pt idx="0">
                        <c:v>май</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4F-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1-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3-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3-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57-B6BD-43C0-B1EB-00191E448335}"/>
                    </c:ext>
                  </c:extLst>
                </c:dPt>
                <c:cat>
                  <c:strRef>
                    <c:extLst>
                      <c:ext xmlns:c15="http://schemas.microsoft.com/office/drawing/2012/char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xmlns:c15="http://schemas.microsoft.com/office/drawing/2012/chart" uri="{02D57815-91ED-43cb-92C2-25804820EDAC}">
                        <c15:formulaRef>
                          <c15:sqref>Лист1!$G$8:$G$14</c15:sqref>
                        </c15:formulaRef>
                      </c:ext>
                    </c:extLst>
                    <c:numCache>
                      <c:formatCode>General</c:formatCode>
                      <c:ptCount val="5"/>
                      <c:pt idx="0">
                        <c:v>5</c:v>
                      </c:pt>
                      <c:pt idx="1">
                        <c:v>3</c:v>
                      </c:pt>
                      <c:pt idx="2">
                        <c:v>3</c:v>
                      </c:pt>
                      <c:pt idx="3">
                        <c:v>2</c:v>
                      </c:pt>
                      <c:pt idx="4">
                        <c:v>1</c:v>
                      </c:pt>
                    </c:numCache>
                  </c:numRef>
                </c:val>
                <c:extLst xmlns:c15="http://schemas.microsoft.com/office/drawing/2012/chart">
                  <c:ext xmlns:c15="http://schemas.microsoft.com/office/drawing/2012/chart" uri="{02D57815-91ED-43cb-92C2-25804820EDAC}">
                    <c15:categoryFilterExceptions>
                      <c15:categoryFilterException>
                        <c15:sqref>Лист1!$G$12</c15:sqref>
                        <c15:bubble3D val="0"/>
                      </c15:categoryFilterException>
                      <c15:categoryFilterException>
                        <c15:sqref>Лист1!$G$14</c15:sqref>
                        <c15:bubble3D val="0"/>
                      </c15:categoryFilterException>
                    </c15:categoryFilterExceptions>
                  </c:ext>
                  <c:ext xmlns:c16="http://schemas.microsoft.com/office/drawing/2014/chart" uri="{C3380CC4-5D6E-409C-BE32-E72D297353CC}">
                    <c16:uniqueId val="{0000005A-B6BD-43C0-B1EB-00191E448335}"/>
                  </c:ext>
                </c:extLst>
              </c15:ser>
            </c15:filteredPieSeries>
            <c15:filteredPieSeries>
              <c15:ser>
                <c:idx val="6"/>
                <c:order val="6"/>
                <c:tx>
                  <c:strRef>
                    <c:extLst xmlns:c15="http://schemas.microsoft.com/office/drawing/2012/chart">
                      <c:ext xmlns:c15="http://schemas.microsoft.com/office/drawing/2012/chart" uri="{02D57815-91ED-43cb-92C2-25804820EDAC}">
                        <c15:formulaRef>
                          <c15:sqref>Лист1!$H$6</c15:sqref>
                        </c15:formulaRef>
                      </c:ext>
                    </c:extLst>
                    <c:strCache>
                      <c:ptCount val="1"/>
                      <c:pt idx="0">
                        <c:v>июнь</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C-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5E-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0-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5-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64-B6BD-43C0-B1EB-00191E448335}"/>
                    </c:ext>
                  </c:extLst>
                </c:dPt>
                <c:cat>
                  <c:strRef>
                    <c:extLst>
                      <c:ext xmlns:c15="http://schemas.microsoft.com/office/drawing/2012/char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xmlns:c15="http://schemas.microsoft.com/office/drawing/2012/chart" uri="{02D57815-91ED-43cb-92C2-25804820EDAC}">
                        <c15:formulaRef>
                          <c15:sqref>Лист1!$H$8:$H$14</c15:sqref>
                        </c15:formulaRef>
                      </c:ext>
                    </c:extLst>
                    <c:numCache>
                      <c:formatCode>General</c:formatCode>
                      <c:ptCount val="5"/>
                      <c:pt idx="0">
                        <c:v>2</c:v>
                      </c:pt>
                      <c:pt idx="1">
                        <c:v>5</c:v>
                      </c:pt>
                      <c:pt idx="3">
                        <c:v>2</c:v>
                      </c:pt>
                    </c:numCache>
                  </c:numRef>
                </c:val>
                <c:extLst xmlns:c15="http://schemas.microsoft.com/office/drawing/2012/chart">
                  <c:ext xmlns:c15="http://schemas.microsoft.com/office/drawing/2012/chart" uri="{02D57815-91ED-43cb-92C2-25804820EDAC}">
                    <c15:categoryFilterExceptions>
                      <c15:categoryFilterException>
                        <c15:sqref>Лист1!$H$12</c15:sqref>
                        <c15:bubble3D val="0"/>
                      </c15:categoryFilterException>
                      <c15:categoryFilterException>
                        <c15:sqref>Лист1!$H$14</c15:sqref>
                        <c15:bubble3D val="0"/>
                      </c15:categoryFilterException>
                    </c15:categoryFilterExceptions>
                  </c:ext>
                  <c:ext xmlns:c16="http://schemas.microsoft.com/office/drawing/2014/chart" uri="{C3380CC4-5D6E-409C-BE32-E72D297353CC}">
                    <c16:uniqueId val="{00000067-B6BD-43C0-B1EB-00191E448335}"/>
                  </c:ext>
                </c:extLst>
              </c15:ser>
            </c15:filteredPieSeries>
            <c15:filteredPieSeries>
              <c15:ser>
                <c:idx val="7"/>
                <c:order val="7"/>
                <c:tx>
                  <c:strRef>
                    <c:extLst xmlns:c15="http://schemas.microsoft.com/office/drawing/2012/chart">
                      <c:ext xmlns:c15="http://schemas.microsoft.com/office/drawing/2012/chart" uri="{02D57815-91ED-43cb-92C2-25804820EDAC}">
                        <c15:formulaRef>
                          <c15:sqref>Лист1!$I$6</c15:sqref>
                        </c15:formulaRef>
                      </c:ext>
                    </c:extLst>
                    <c:strCache>
                      <c:ptCount val="1"/>
                      <c:pt idx="0">
                        <c:v> 2 кв.</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9-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B-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6D-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7-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1-B6BD-43C0-B1EB-00191E448335}"/>
                    </c:ext>
                  </c:extLst>
                </c:dPt>
                <c:cat>
                  <c:strRef>
                    <c:extLst>
                      <c:ext xmlns:c15="http://schemas.microsoft.com/office/drawing/2012/char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xmlns:c15="http://schemas.microsoft.com/office/drawing/2012/chart" uri="{02D57815-91ED-43cb-92C2-25804820EDAC}">
                        <c15:formulaRef>
                          <c15:sqref>Лист1!$I$8:$I$14</c15:sqref>
                        </c15:formulaRef>
                      </c:ext>
                    </c:extLst>
                    <c:numCache>
                      <c:formatCode>General</c:formatCode>
                      <c:ptCount val="5"/>
                      <c:pt idx="0">
                        <c:v>11</c:v>
                      </c:pt>
                      <c:pt idx="1">
                        <c:v>17</c:v>
                      </c:pt>
                      <c:pt idx="2">
                        <c:v>7</c:v>
                      </c:pt>
                      <c:pt idx="3">
                        <c:v>9</c:v>
                      </c:pt>
                      <c:pt idx="4">
                        <c:v>7</c:v>
                      </c:pt>
                    </c:numCache>
                  </c:numRef>
                </c:val>
                <c:extLst xmlns:c15="http://schemas.microsoft.com/office/drawing/2012/chart">
                  <c:ext xmlns:c15="http://schemas.microsoft.com/office/drawing/2012/chart" uri="{02D57815-91ED-43cb-92C2-25804820EDAC}">
                    <c15:categoryFilterExceptions>
                      <c15:categoryFilterException>
                        <c15:sqref>Лист1!$I$12</c15:sqref>
                        <c15:bubble3D val="0"/>
                      </c15:categoryFilterException>
                      <c15:categoryFilterException>
                        <c15:sqref>Лист1!$I$14</c15:sqref>
                        <c15:bubble3D val="0"/>
                      </c15:categoryFilterException>
                    </c15:categoryFilterExceptions>
                  </c:ext>
                  <c:ext xmlns:c16="http://schemas.microsoft.com/office/drawing/2014/chart" uri="{C3380CC4-5D6E-409C-BE32-E72D297353CC}">
                    <c16:uniqueId val="{00000074-B6BD-43C0-B1EB-00191E448335}"/>
                  </c:ext>
                </c:extLst>
              </c15:ser>
            </c15:filteredPieSeries>
            <c15:filteredPieSeries>
              <c15:ser>
                <c:idx val="8"/>
                <c:order val="8"/>
                <c:tx>
                  <c:strRef>
                    <c:extLst xmlns:c15="http://schemas.microsoft.com/office/drawing/2012/chart">
                      <c:ext xmlns:c15="http://schemas.microsoft.com/office/drawing/2012/chart" uri="{02D57815-91ED-43cb-92C2-25804820EDAC}">
                        <c15:formulaRef>
                          <c15:sqref>Лист1!$J$6</c15:sqref>
                        </c15:formulaRef>
                      </c:ext>
                    </c:extLst>
                    <c:strCache>
                      <c:ptCount val="1"/>
                      <c:pt idx="0">
                        <c:v>1 полугодие</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6-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8-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7A-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9-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7E-B6BD-43C0-B1EB-00191E448335}"/>
                    </c:ext>
                  </c:extLst>
                </c:dPt>
                <c:cat>
                  <c:strRef>
                    <c:extLst>
                      <c:ext xmlns:c15="http://schemas.microsoft.com/office/drawing/2012/char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xmlns:c15="http://schemas.microsoft.com/office/drawing/2012/chart" uri="{02D57815-91ED-43cb-92C2-25804820EDAC}">
                        <c15:formulaRef>
                          <c15:sqref>Лист1!$J$8:$J$14</c15:sqref>
                        </c15:formulaRef>
                      </c:ext>
                    </c:extLst>
                    <c:numCache>
                      <c:formatCode>General</c:formatCode>
                      <c:ptCount val="5"/>
                    </c:numCache>
                  </c:numRef>
                </c:val>
                <c:extLst xmlns:c15="http://schemas.microsoft.com/office/drawing/2012/chart">
                  <c:ext xmlns:c15="http://schemas.microsoft.com/office/drawing/2012/chart" uri="{02D57815-91ED-43cb-92C2-25804820EDAC}">
                    <c15:categoryFilterExceptions>
                      <c15:categoryFilterException>
                        <c15:sqref>Лист1!$J$12</c15:sqref>
                        <c15:bubble3D val="0"/>
                      </c15:categoryFilterException>
                      <c15:categoryFilterException>
                        <c15:sqref>Лист1!$J$14</c15:sqref>
                        <c15:bubble3D val="0"/>
                      </c15:categoryFilterException>
                    </c15:categoryFilterExceptions>
                  </c:ext>
                  <c:ext xmlns:c16="http://schemas.microsoft.com/office/drawing/2014/chart" uri="{C3380CC4-5D6E-409C-BE32-E72D297353CC}">
                    <c16:uniqueId val="{00000081-B6BD-43C0-B1EB-00191E448335}"/>
                  </c:ext>
                </c:extLst>
              </c15:ser>
            </c15:filteredPieSeries>
            <c15:filteredPieSeries>
              <c15:ser>
                <c:idx val="9"/>
                <c:order val="9"/>
                <c:tx>
                  <c:strRef>
                    <c:extLst xmlns:c15="http://schemas.microsoft.com/office/drawing/2012/chart">
                      <c:ext xmlns:c15="http://schemas.microsoft.com/office/drawing/2012/chart" uri="{02D57815-91ED-43cb-92C2-25804820EDAC}">
                        <c15:formulaRef>
                          <c15:sqref>Лист1!$K$6</c15:sqref>
                        </c15:formulaRef>
                      </c:ext>
                    </c:extLst>
                    <c:strCache>
                      <c:ptCount val="1"/>
                      <c:pt idx="0">
                        <c:v>июль</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3-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5-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87-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B-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8B-B6BD-43C0-B1EB-00191E448335}"/>
                    </c:ext>
                  </c:extLst>
                </c:dPt>
                <c:cat>
                  <c:strRef>
                    <c:extLst>
                      <c:ext xmlns:c15="http://schemas.microsoft.com/office/drawing/2012/char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xmlns:c15="http://schemas.microsoft.com/office/drawing/2012/chart" uri="{02D57815-91ED-43cb-92C2-25804820EDAC}">
                        <c15:formulaRef>
                          <c15:sqref>Лист1!$K$8:$K$14</c15:sqref>
                        </c15:formulaRef>
                      </c:ext>
                    </c:extLst>
                    <c:numCache>
                      <c:formatCode>General</c:formatCode>
                      <c:ptCount val="5"/>
                      <c:pt idx="0">
                        <c:v>4</c:v>
                      </c:pt>
                      <c:pt idx="1">
                        <c:v>5</c:v>
                      </c:pt>
                      <c:pt idx="3">
                        <c:v>5</c:v>
                      </c:pt>
                      <c:pt idx="4">
                        <c:v>4</c:v>
                      </c:pt>
                    </c:numCache>
                  </c:numRef>
                </c:val>
                <c:extLst xmlns:c15="http://schemas.microsoft.com/office/drawing/2012/chart">
                  <c:ext xmlns:c15="http://schemas.microsoft.com/office/drawing/2012/chart" uri="{02D57815-91ED-43cb-92C2-25804820EDAC}">
                    <c15:categoryFilterExceptions>
                      <c15:categoryFilterException>
                        <c15:sqref>Лист1!$K$12</c15:sqref>
                        <c15:bubble3D val="0"/>
                      </c15:categoryFilterException>
                      <c15:categoryFilterException>
                        <c15:sqref>Лист1!$K$14</c15:sqref>
                        <c15:bubble3D val="0"/>
                      </c15:categoryFilterException>
                    </c15:categoryFilterExceptions>
                  </c:ext>
                  <c:ext xmlns:c16="http://schemas.microsoft.com/office/drawing/2014/chart" uri="{C3380CC4-5D6E-409C-BE32-E72D297353CC}">
                    <c16:uniqueId val="{0000008E-B6BD-43C0-B1EB-00191E448335}"/>
                  </c:ext>
                </c:extLst>
              </c15:ser>
            </c15:filteredPieSeries>
            <c15:filteredPieSeries>
              <c15:ser>
                <c:idx val="10"/>
                <c:order val="10"/>
                <c:tx>
                  <c:strRef>
                    <c:extLst xmlns:c15="http://schemas.microsoft.com/office/drawing/2012/chart">
                      <c:ext xmlns:c15="http://schemas.microsoft.com/office/drawing/2012/chart" uri="{02D57815-91ED-43cb-92C2-25804820EDAC}">
                        <c15:formulaRef>
                          <c15:sqref>Лист1!$L$6</c15:sqref>
                        </c15:formulaRef>
                      </c:ext>
                    </c:extLst>
                    <c:strCache>
                      <c:ptCount val="1"/>
                      <c:pt idx="0">
                        <c:v>август</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0-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2-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4-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D-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98-B6BD-43C0-B1EB-00191E448335}"/>
                    </c:ext>
                  </c:extLst>
                </c:dPt>
                <c:cat>
                  <c:strRef>
                    <c:extLst>
                      <c:ext xmlns:c15="http://schemas.microsoft.com/office/drawing/2012/char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xmlns:c15="http://schemas.microsoft.com/office/drawing/2012/chart" uri="{02D57815-91ED-43cb-92C2-25804820EDAC}">
                        <c15:formulaRef>
                          <c15:sqref>Лист1!$L$8:$L$14</c15:sqref>
                        </c15:formulaRef>
                      </c:ext>
                    </c:extLst>
                    <c:numCache>
                      <c:formatCode>General</c:formatCode>
                      <c:ptCount val="5"/>
                      <c:pt idx="0">
                        <c:v>3</c:v>
                      </c:pt>
                      <c:pt idx="1">
                        <c:v>3</c:v>
                      </c:pt>
                      <c:pt idx="4">
                        <c:v>4</c:v>
                      </c:pt>
                    </c:numCache>
                  </c:numRef>
                </c:val>
                <c:extLst xmlns:c15="http://schemas.microsoft.com/office/drawing/2012/chart">
                  <c:ext xmlns:c15="http://schemas.microsoft.com/office/drawing/2012/chart" uri="{02D57815-91ED-43cb-92C2-25804820EDAC}">
                    <c15:categoryFilterExceptions>
                      <c15:categoryFilterException>
                        <c15:sqref>Лист1!$L$12</c15:sqref>
                        <c15:bubble3D val="0"/>
                      </c15:categoryFilterException>
                      <c15:categoryFilterException>
                        <c15:sqref>Лист1!$L$14</c15:sqref>
                        <c15:bubble3D val="0"/>
                      </c15:categoryFilterException>
                    </c15:categoryFilterExceptions>
                  </c:ext>
                  <c:ext xmlns:c16="http://schemas.microsoft.com/office/drawing/2014/chart" uri="{C3380CC4-5D6E-409C-BE32-E72D297353CC}">
                    <c16:uniqueId val="{0000009B-B6BD-43C0-B1EB-00191E448335}"/>
                  </c:ext>
                </c:extLst>
              </c15:ser>
            </c15:filteredPieSeries>
            <c15:filteredPieSeries>
              <c15:ser>
                <c:idx val="11"/>
                <c:order val="11"/>
                <c:tx>
                  <c:strRef>
                    <c:extLst xmlns:c15="http://schemas.microsoft.com/office/drawing/2012/chart">
                      <c:ext xmlns:c15="http://schemas.microsoft.com/office/drawing/2012/chart" uri="{02D57815-91ED-43cb-92C2-25804820EDAC}">
                        <c15:formulaRef>
                          <c15:sqref>Лист1!$M$6</c15:sqref>
                        </c15:formulaRef>
                      </c:ext>
                    </c:extLst>
                    <c:strCache>
                      <c:ptCount val="1"/>
                      <c:pt idx="0">
                        <c:v>сентябрь</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D-B6BD-43C0-B1EB-00191E448335}"/>
                    </c:ext>
                  </c:extLst>
                </c:dPt>
                <c:dPt>
                  <c:idx val="1"/>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9F-B6BD-43C0-B1EB-00191E448335}"/>
                    </c:ext>
                  </c:extLst>
                </c:dPt>
                <c:dPt>
                  <c:idx val="2"/>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A1-B6BD-43C0-B1EB-00191E448335}"/>
                    </c:ext>
                  </c:extLst>
                </c:dPt>
                <c:dPt>
                  <c:idx val="3"/>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xmlns:c15="http://schemas.microsoft.com/office/drawing/2012/chart">
                    <c:ext xmlns:c16="http://schemas.microsoft.com/office/drawing/2014/chart" uri="{C3380CC4-5D6E-409C-BE32-E72D297353CC}">
                      <c16:uniqueId val="{000000BF-B6BD-43C0-B1EB-00191E448335}"/>
                    </c:ext>
                  </c:extLst>
                </c:dPt>
                <c:dPt>
                  <c:idx val="4"/>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scene3d>
                    <a:sp3d prstMaterial="plastic">
                      <a:bevelT w="25400" h="25400"/>
                    </a:sp3d>
                  </c:spPr>
                  <c:extLst>
                    <c:ext xmlns:c16="http://schemas.microsoft.com/office/drawing/2014/chart" uri="{C3380CC4-5D6E-409C-BE32-E72D297353CC}">
                      <c16:uniqueId val="{000000A5-B6BD-43C0-B1EB-00191E448335}"/>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ru-RU"/>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Лист1!$A$8:$A$14</c15:sqref>
                        </c15:formulaRef>
                      </c:ext>
                    </c:extLst>
                    <c:strCache>
                      <c:ptCount val="5"/>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нормирование выдачи и соответствия диплома об образовании</c:v>
                      </c:pt>
                      <c:pt idx="4">
                        <c:v>поступление в образовательную организацию</c:v>
                      </c:pt>
                    </c:strCache>
                  </c:strRef>
                </c:cat>
                <c:val>
                  <c:numRef>
                    <c:extLst>
                      <c:ext xmlns:c15="http://schemas.microsoft.com/office/drawing/2012/chart" uri="{02D57815-91ED-43cb-92C2-25804820EDAC}">
                        <c15:formulaRef>
                          <c15:sqref>Лист1!$M$8:$M$14</c15:sqref>
                        </c15:formulaRef>
                      </c:ext>
                    </c:extLst>
                    <c:numCache>
                      <c:formatCode>General</c:formatCode>
                      <c:ptCount val="5"/>
                      <c:pt idx="0">
                        <c:v>2</c:v>
                      </c:pt>
                      <c:pt idx="1">
                        <c:v>7</c:v>
                      </c:pt>
                      <c:pt idx="2">
                        <c:v>2</c:v>
                      </c:pt>
                      <c:pt idx="4">
                        <c:v>4</c:v>
                      </c:pt>
                    </c:numCache>
                  </c:numRef>
                </c:val>
                <c:extLst xmlns:c15="http://schemas.microsoft.com/office/drawing/2012/chart">
                  <c:ext xmlns:c15="http://schemas.microsoft.com/office/drawing/2012/chart" uri="{02D57815-91ED-43cb-92C2-25804820EDAC}">
                    <c15:categoryFilterExceptions>
                      <c15:categoryFilterException>
                        <c15:sqref>Лист1!$M$12</c15:sqref>
                        <c15:bubble3D val="0"/>
                      </c15:categoryFilterException>
                      <c15:categoryFilterException>
                        <c15:sqref>Лист1!$M$14</c15:sqref>
                        <c15:bubble3D val="0"/>
                      </c15:categoryFilterException>
                    </c15:categoryFilterExceptions>
                  </c:ext>
                  <c:ext xmlns:c16="http://schemas.microsoft.com/office/drawing/2014/chart" uri="{C3380CC4-5D6E-409C-BE32-E72D297353CC}">
                    <c16:uniqueId val="{000000A8-B6BD-43C0-B1EB-00191E448335}"/>
                  </c:ext>
                </c:extLst>
              </c15:ser>
            </c15:filteredPieSeries>
          </c:ext>
        </c:extLst>
      </c:pieChart>
      <c:spPr>
        <a:noFill/>
        <a:ln>
          <a:noFill/>
        </a:ln>
        <a:effectLst/>
      </c:spPr>
    </c:plotArea>
    <c:legend>
      <c:legendPos val="b"/>
      <c:layout>
        <c:manualLayout>
          <c:xMode val="edge"/>
          <c:yMode val="edge"/>
          <c:x val="0.64904954885416433"/>
          <c:y val="0.26367365612081317"/>
          <c:w val="0.35021172174146936"/>
          <c:h val="0.58124491721807736"/>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u-RU"/>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styleClr val="auto"/>
    </cs:fillRef>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17"/>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1.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12.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6.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8.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5A564B-758E-44DB-8AC0-0CAC212E9924}"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ru-RU"/>
        </a:p>
      </dgm:t>
    </dgm:pt>
    <dgm:pt modelId="{8042FE57-5626-4AAA-814B-A93187654562}">
      <dgm:prSet phldrT="[Текст]" custT="1"/>
      <dgm:spPr/>
      <dgm:t>
        <a:bodyPr/>
        <a:lstStyle/>
        <a:p>
          <a:r>
            <a:rPr lang="ru-RU" sz="2000" b="1" i="0" dirty="0">
              <a:latin typeface="Times New Roman" panose="02020603050405020304" pitchFamily="18" charset="0"/>
              <a:cs typeface="Times New Roman" panose="02020603050405020304" pitchFamily="18" charset="0"/>
            </a:rPr>
            <a:t>ФЕДЕРАЛЬНЫЙ ЗАКОН от 14 июля 2022 г. № 262-ФЗ «О ВНЕСЕНИИ ИЗМЕНЕНИЙ В ОТДЕЛЬНЫЕ ЗАКОНОДАТЕЛЬНЫЕ АКТЫ РОССИЙСКОЙ ФЕДЕРАЦИИ В СВЯЗИ С ПРИНЯТИЕМ ФЕДЕРАЛЬНОГО ЗАКОНА «О РОССИЙСКОМ ДВИЖЕНИИ ДЕТЕЙ И МОЛОДЕЖИ»</a:t>
          </a:r>
          <a:endParaRPr lang="ru-RU" sz="2000" dirty="0">
            <a:latin typeface="Times New Roman" panose="02020603050405020304" pitchFamily="18" charset="0"/>
            <a:cs typeface="Times New Roman" panose="02020603050405020304" pitchFamily="18" charset="0"/>
          </a:endParaRPr>
        </a:p>
      </dgm:t>
    </dgm:pt>
    <dgm:pt modelId="{E15463D5-C778-4EBC-A0E7-F67296B78D37}" type="parTrans" cxnId="{FE0CFD2E-2E54-41D2-B99C-0E9B1FAD6F85}">
      <dgm:prSet/>
      <dgm:spPr/>
      <dgm:t>
        <a:bodyPr/>
        <a:lstStyle/>
        <a:p>
          <a:endParaRPr lang="ru-RU"/>
        </a:p>
      </dgm:t>
    </dgm:pt>
    <dgm:pt modelId="{FED686FD-655F-4A3C-9F97-34D957477AA0}" type="sibTrans" cxnId="{FE0CFD2E-2E54-41D2-B99C-0E9B1FAD6F85}">
      <dgm:prSet/>
      <dgm:spPr/>
      <dgm:t>
        <a:bodyPr/>
        <a:lstStyle/>
        <a:p>
          <a:endParaRPr lang="ru-RU"/>
        </a:p>
      </dgm:t>
    </dgm:pt>
    <dgm:pt modelId="{A69CFD9E-7BAB-4C66-A1AC-FA07E87F3313}">
      <dgm:prSet phldrT="[Текст]"/>
      <dgm:spPr/>
      <dgm:t>
        <a:bodyPr/>
        <a:lstStyle/>
        <a:p>
          <a:pPr>
            <a:lnSpc>
              <a:spcPct val="100000"/>
            </a:lnSpc>
            <a:spcAft>
              <a:spcPts val="0"/>
            </a:spcAft>
          </a:pPr>
          <a:r>
            <a:rPr lang="ru-RU" b="0" i="0" dirty="0">
              <a:latin typeface="Times New Roman" panose="02020603050405020304" pitchFamily="18" charset="0"/>
              <a:cs typeface="Times New Roman" panose="02020603050405020304" pitchFamily="18" charset="0"/>
            </a:rPr>
            <a:t>пункт 19 части 3 статьи 28 дополнили словами </a:t>
          </a:r>
        </a:p>
        <a:p>
          <a:pPr>
            <a:lnSpc>
              <a:spcPct val="100000"/>
            </a:lnSpc>
            <a:spcAft>
              <a:spcPts val="0"/>
            </a:spcAft>
          </a:pPr>
          <a:r>
            <a:rPr lang="ru-RU" b="0" i="0" dirty="0">
              <a:latin typeface="Times New Roman" panose="02020603050405020304" pitchFamily="18" charset="0"/>
              <a:cs typeface="Times New Roman" panose="02020603050405020304" pitchFamily="18" charset="0"/>
            </a:rPr>
            <a:t>«, в том числе содействие деятельности российского движения детей и молодежи»</a:t>
          </a:r>
          <a:endParaRPr lang="ru-RU" dirty="0">
            <a:latin typeface="Times New Roman" panose="02020603050405020304" pitchFamily="18" charset="0"/>
            <a:cs typeface="Times New Roman" panose="02020603050405020304" pitchFamily="18" charset="0"/>
          </a:endParaRPr>
        </a:p>
      </dgm:t>
    </dgm:pt>
    <dgm:pt modelId="{C8423764-97BD-44B7-A3DB-4B4459A8CC6F}" type="parTrans" cxnId="{144A6ED4-B4B7-4805-9F2C-9079E6727C35}">
      <dgm:prSet/>
      <dgm:spPr/>
      <dgm:t>
        <a:bodyPr/>
        <a:lstStyle/>
        <a:p>
          <a:endParaRPr lang="ru-RU"/>
        </a:p>
      </dgm:t>
    </dgm:pt>
    <dgm:pt modelId="{17F3D5DB-D668-40D9-88E0-7F9B3E1A93AC}" type="sibTrans" cxnId="{144A6ED4-B4B7-4805-9F2C-9079E6727C35}">
      <dgm:prSet/>
      <dgm:spPr/>
      <dgm:t>
        <a:bodyPr/>
        <a:lstStyle/>
        <a:p>
          <a:endParaRPr lang="ru-RU"/>
        </a:p>
      </dgm:t>
    </dgm:pt>
    <dgm:pt modelId="{10BE163F-72ED-4E58-8DE7-67FF5303C15C}">
      <dgm:prSet phldrT="[Текст]"/>
      <dgm:spPr/>
      <dgm:t>
        <a:bodyPr/>
        <a:lstStyle/>
        <a:p>
          <a:r>
            <a:rPr lang="ru-RU" b="0" i="0" dirty="0">
              <a:latin typeface="Times New Roman" panose="02020603050405020304" pitchFamily="18" charset="0"/>
              <a:cs typeface="Times New Roman" panose="02020603050405020304" pitchFamily="18" charset="0"/>
            </a:rPr>
            <a:t>часть 2 статьи 44 после слов «образовательные организации» дополнили словами «, российское движение детей и молодежи»</a:t>
          </a:r>
          <a:endParaRPr lang="ru-RU" dirty="0">
            <a:latin typeface="Times New Roman" panose="02020603050405020304" pitchFamily="18" charset="0"/>
            <a:cs typeface="Times New Roman" panose="02020603050405020304" pitchFamily="18" charset="0"/>
          </a:endParaRPr>
        </a:p>
      </dgm:t>
    </dgm:pt>
    <dgm:pt modelId="{5C8690A1-CF58-48D1-9311-4D6B422EA512}" type="parTrans" cxnId="{631FE3DF-12D1-4332-9182-9EF3797A3DA1}">
      <dgm:prSet/>
      <dgm:spPr/>
      <dgm:t>
        <a:bodyPr/>
        <a:lstStyle/>
        <a:p>
          <a:endParaRPr lang="ru-RU"/>
        </a:p>
      </dgm:t>
    </dgm:pt>
    <dgm:pt modelId="{79A98E5B-7909-470F-AE4D-43C6CE962962}" type="sibTrans" cxnId="{631FE3DF-12D1-4332-9182-9EF3797A3DA1}">
      <dgm:prSet/>
      <dgm:spPr/>
      <dgm:t>
        <a:bodyPr/>
        <a:lstStyle/>
        <a:p>
          <a:endParaRPr lang="ru-RU"/>
        </a:p>
      </dgm:t>
    </dgm:pt>
    <dgm:pt modelId="{FB227BE1-5C0C-40A6-9AF8-D2FCB784DC81}" type="pres">
      <dgm:prSet presAssocID="{5B5A564B-758E-44DB-8AC0-0CAC212E9924}" presName="composite" presStyleCnt="0">
        <dgm:presLayoutVars>
          <dgm:chMax val="1"/>
          <dgm:dir/>
          <dgm:resizeHandles val="exact"/>
        </dgm:presLayoutVars>
      </dgm:prSet>
      <dgm:spPr/>
    </dgm:pt>
    <dgm:pt modelId="{4842CE94-1787-400F-B855-CF0F8442297B}" type="pres">
      <dgm:prSet presAssocID="{8042FE57-5626-4AAA-814B-A93187654562}" presName="roof" presStyleLbl="dkBgShp" presStyleIdx="0" presStyleCnt="2" custLinFactNeighborX="11" custLinFactNeighborY="-1802"/>
      <dgm:spPr/>
    </dgm:pt>
    <dgm:pt modelId="{3B592B47-5F01-4348-8D45-964B67E0FA21}" type="pres">
      <dgm:prSet presAssocID="{8042FE57-5626-4AAA-814B-A93187654562}" presName="pillars" presStyleCnt="0"/>
      <dgm:spPr/>
    </dgm:pt>
    <dgm:pt modelId="{3B06CEC0-831B-4334-9F95-4342EB63750B}" type="pres">
      <dgm:prSet presAssocID="{8042FE57-5626-4AAA-814B-A93187654562}" presName="pillar1" presStyleLbl="node1" presStyleIdx="0" presStyleCnt="2">
        <dgm:presLayoutVars>
          <dgm:bulletEnabled val="1"/>
        </dgm:presLayoutVars>
      </dgm:prSet>
      <dgm:spPr/>
    </dgm:pt>
    <dgm:pt modelId="{91D97945-84AA-4E34-A9BB-3B8231F3453E}" type="pres">
      <dgm:prSet presAssocID="{10BE163F-72ED-4E58-8DE7-67FF5303C15C}" presName="pillarX" presStyleLbl="node1" presStyleIdx="1" presStyleCnt="2">
        <dgm:presLayoutVars>
          <dgm:bulletEnabled val="1"/>
        </dgm:presLayoutVars>
      </dgm:prSet>
      <dgm:spPr/>
    </dgm:pt>
    <dgm:pt modelId="{74FCB3E8-B418-4BE6-9F98-14A895E8B7C7}" type="pres">
      <dgm:prSet presAssocID="{8042FE57-5626-4AAA-814B-A93187654562}" presName="base" presStyleLbl="dkBgShp" presStyleIdx="1" presStyleCnt="2"/>
      <dgm:spPr/>
    </dgm:pt>
  </dgm:ptLst>
  <dgm:cxnLst>
    <dgm:cxn modelId="{6C38DF14-CEDC-44CE-984B-863D2B63E47B}" type="presOf" srcId="{A69CFD9E-7BAB-4C66-A1AC-FA07E87F3313}" destId="{3B06CEC0-831B-4334-9F95-4342EB63750B}" srcOrd="0" destOrd="0" presId="urn:microsoft.com/office/officeart/2005/8/layout/hList3"/>
    <dgm:cxn modelId="{FE0CFD2E-2E54-41D2-B99C-0E9B1FAD6F85}" srcId="{5B5A564B-758E-44DB-8AC0-0CAC212E9924}" destId="{8042FE57-5626-4AAA-814B-A93187654562}" srcOrd="0" destOrd="0" parTransId="{E15463D5-C778-4EBC-A0E7-F67296B78D37}" sibTransId="{FED686FD-655F-4A3C-9F97-34D957477AA0}"/>
    <dgm:cxn modelId="{1132BE52-CF17-4484-A5EF-28EA94C3BD4D}" type="presOf" srcId="{10BE163F-72ED-4E58-8DE7-67FF5303C15C}" destId="{91D97945-84AA-4E34-A9BB-3B8231F3453E}" srcOrd="0" destOrd="0" presId="urn:microsoft.com/office/officeart/2005/8/layout/hList3"/>
    <dgm:cxn modelId="{31D88BC0-3A82-4715-81A8-9822332E5BBE}" type="presOf" srcId="{5B5A564B-758E-44DB-8AC0-0CAC212E9924}" destId="{FB227BE1-5C0C-40A6-9AF8-D2FCB784DC81}" srcOrd="0" destOrd="0" presId="urn:microsoft.com/office/officeart/2005/8/layout/hList3"/>
    <dgm:cxn modelId="{144A6ED4-B4B7-4805-9F2C-9079E6727C35}" srcId="{8042FE57-5626-4AAA-814B-A93187654562}" destId="{A69CFD9E-7BAB-4C66-A1AC-FA07E87F3313}" srcOrd="0" destOrd="0" parTransId="{C8423764-97BD-44B7-A3DB-4B4459A8CC6F}" sibTransId="{17F3D5DB-D668-40D9-88E0-7F9B3E1A93AC}"/>
    <dgm:cxn modelId="{631FE3DF-12D1-4332-9182-9EF3797A3DA1}" srcId="{8042FE57-5626-4AAA-814B-A93187654562}" destId="{10BE163F-72ED-4E58-8DE7-67FF5303C15C}" srcOrd="1" destOrd="0" parTransId="{5C8690A1-CF58-48D1-9311-4D6B422EA512}" sibTransId="{79A98E5B-7909-470F-AE4D-43C6CE962962}"/>
    <dgm:cxn modelId="{F55363F6-7E59-4BAA-9887-411FFDA8D622}" type="presOf" srcId="{8042FE57-5626-4AAA-814B-A93187654562}" destId="{4842CE94-1787-400F-B855-CF0F8442297B}" srcOrd="0" destOrd="0" presId="urn:microsoft.com/office/officeart/2005/8/layout/hList3"/>
    <dgm:cxn modelId="{96EF77D2-FA7A-467D-842C-B3C12A5C53DC}" type="presParOf" srcId="{FB227BE1-5C0C-40A6-9AF8-D2FCB784DC81}" destId="{4842CE94-1787-400F-B855-CF0F8442297B}" srcOrd="0" destOrd="0" presId="urn:microsoft.com/office/officeart/2005/8/layout/hList3"/>
    <dgm:cxn modelId="{0ED85C43-D124-41E0-BCEC-9CE097468059}" type="presParOf" srcId="{FB227BE1-5C0C-40A6-9AF8-D2FCB784DC81}" destId="{3B592B47-5F01-4348-8D45-964B67E0FA21}" srcOrd="1" destOrd="0" presId="urn:microsoft.com/office/officeart/2005/8/layout/hList3"/>
    <dgm:cxn modelId="{1EC61597-4396-41C8-860B-634A4625EC42}" type="presParOf" srcId="{3B592B47-5F01-4348-8D45-964B67E0FA21}" destId="{3B06CEC0-831B-4334-9F95-4342EB63750B}" srcOrd="0" destOrd="0" presId="urn:microsoft.com/office/officeart/2005/8/layout/hList3"/>
    <dgm:cxn modelId="{4BCB741E-D863-4D1B-B36D-C19D71A40A5E}" type="presParOf" srcId="{3B592B47-5F01-4348-8D45-964B67E0FA21}" destId="{91D97945-84AA-4E34-A9BB-3B8231F3453E}" srcOrd="1" destOrd="0" presId="urn:microsoft.com/office/officeart/2005/8/layout/hList3"/>
    <dgm:cxn modelId="{EAA1FDD1-51CA-4265-B1AF-F6A10B4A045B}" type="presParOf" srcId="{FB227BE1-5C0C-40A6-9AF8-D2FCB784DC81}" destId="{74FCB3E8-B418-4BE6-9F98-14A895E8B7C7}"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5552C89-91B6-43B2-A1B3-3A1F6442249F}"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ru-RU"/>
        </a:p>
      </dgm:t>
    </dgm:pt>
    <dgm:pt modelId="{5E8FF6D0-4BD8-412E-BBAA-B19E4E8A4EE4}">
      <dgm:prSet phldrT="[Текст]" custT="1"/>
      <dgm:spPr/>
      <dgm:t>
        <a:bodyPr/>
        <a:lstStyle/>
        <a:p>
          <a:pPr>
            <a:spcAft>
              <a:spcPts val="0"/>
            </a:spcAft>
          </a:pPr>
          <a:r>
            <a:rPr lang="ru-RU" sz="2000" b="1" dirty="0">
              <a:latin typeface="Times New Roman" panose="02020603050405020304" pitchFamily="18" charset="0"/>
              <a:cs typeface="Times New Roman" panose="02020603050405020304" pitchFamily="18" charset="0"/>
            </a:rPr>
            <a:t>ФЕДЕРАЛЬНЫЙ ЗАКОН  от 24 сентября 2022 года № 371-ФЗ  </a:t>
          </a:r>
          <a:endParaRPr lang="ru-RU" sz="2000" dirty="0">
            <a:latin typeface="Times New Roman" panose="02020603050405020304" pitchFamily="18" charset="0"/>
            <a:cs typeface="Times New Roman" panose="02020603050405020304" pitchFamily="18" charset="0"/>
          </a:endParaRPr>
        </a:p>
        <a:p>
          <a:pPr>
            <a:spcAft>
              <a:spcPts val="0"/>
            </a:spcAft>
          </a:pPr>
          <a:r>
            <a:rPr lang="ru-RU" sz="2000" b="1" dirty="0">
              <a:latin typeface="Times New Roman" panose="02020603050405020304" pitchFamily="18" charset="0"/>
              <a:cs typeface="Times New Roman" panose="02020603050405020304" pitchFamily="18" charset="0"/>
            </a:rPr>
            <a:t>О ВНЕСЕНИИ ИЗМЕНЕНИЙ В ФЕДЕРАЛЬНЫЙ ЗАКОН «ОБ ОБРАЗОВАНИИ В РОССИЙСКОЙ ФЕДЕРАЦИИ» И СТАТЬЮ 1 ФЕДЕРАЛЬНОГО ЗАКОНА «ОБ ОБЯЗАТЕЛЬНЫХ ТРЕБОВАНИЯХ В РОССИЙСКОЙ ФЕДЕРАЦИИ</a:t>
          </a:r>
          <a:r>
            <a:rPr lang="ru-RU" sz="2000" b="1" i="0" dirty="0">
              <a:latin typeface="Times New Roman" panose="02020603050405020304" pitchFamily="18" charset="0"/>
              <a:cs typeface="Times New Roman" panose="02020603050405020304" pitchFamily="18" charset="0"/>
            </a:rPr>
            <a:t>»</a:t>
          </a:r>
          <a:endParaRPr lang="ru-RU" sz="2000" dirty="0">
            <a:latin typeface="Times New Roman" panose="02020603050405020304" pitchFamily="18" charset="0"/>
            <a:cs typeface="Times New Roman" panose="02020603050405020304" pitchFamily="18" charset="0"/>
          </a:endParaRPr>
        </a:p>
      </dgm:t>
    </dgm:pt>
    <dgm:pt modelId="{48E51512-3594-4710-8A41-541852F8D389}" type="parTrans" cxnId="{427A53BC-224E-464E-BEE4-156474E4D61D}">
      <dgm:prSet/>
      <dgm:spPr/>
      <dgm:t>
        <a:bodyPr/>
        <a:lstStyle/>
        <a:p>
          <a:endParaRPr lang="ru-RU"/>
        </a:p>
      </dgm:t>
    </dgm:pt>
    <dgm:pt modelId="{2E49BC14-4951-4D80-A588-14F2E29E71B6}" type="sibTrans" cxnId="{427A53BC-224E-464E-BEE4-156474E4D61D}">
      <dgm:prSet/>
      <dgm:spPr/>
      <dgm:t>
        <a:bodyPr/>
        <a:lstStyle/>
        <a:p>
          <a:endParaRPr lang="ru-RU"/>
        </a:p>
      </dgm:t>
    </dgm:pt>
    <dgm:pt modelId="{9C6D27A6-2220-46B7-9DC4-305856D49271}">
      <dgm:prSet/>
      <dgm:spPr/>
      <dgm:t>
        <a:bodyPr/>
        <a:lstStyle/>
        <a:p>
          <a:pPr indent="288000" algn="l">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в статье 18: а) в части 3 слово "примерных" заменить словом "федеральных"; б) в части 4: в абзаце первом слово "выбирают" заменить словом "используют"; </a:t>
          </a:r>
        </a:p>
        <a:p>
          <a:pPr indent="288000" algn="l">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пункт 1 после слова "учебники" дополнить словами "и разработанные в комплекте с ними учебные пособия"; в пункте 2 слова "допускаются к использованию" заменить словами "могут дополнительно использоваться"; </a:t>
          </a:r>
        </a:p>
        <a:p>
          <a:pPr indent="288000" algn="l">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в) часть 5 после слов "перечни учебников" дополнить словами "и разработанных в комплекте с ними учебных пособий", после слов "обязательной части основной образовательной программы" дополнить словами ", в том числе обеспечивающих углубленное изучение отдельных учебных предметов, профильное обучение,", после слов "в том числе учебников" дополнить словами "и разработанных в комплекте с ними учебных пособий"; </a:t>
          </a:r>
        </a:p>
        <a:p>
          <a:pPr indent="288000" algn="l">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г) в части 6 слова "Учебники включаются" заменить словами "Учебники и разработанные в комплекте с ними учебные пособия включаются", после слов "экспертизы учебников" дополнить словами "и разработанных в комплекте с ними учебных пособий", дополнить предложением следующего содержания: "Содержание учебников и разработанных в комплекте с ними учебных пособий, включаемых в указанный федеральный перечень, должно соответствовать федеральным государственным образовательным стандартам и федеральным основным общеобразовательным программам."; </a:t>
          </a:r>
        </a:p>
        <a:p>
          <a:pPr indent="288000" algn="l">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д) часть 7 изложить в следующей редакции: "7. Порядок формирования федерального перечня учебников, допущенных к использованию при реализации имеющих государственную аккредитацию образовательных программ начального общего, основного общего, среднего общего образования (включая порядок и сроки проведения экспертизы учебников и разработанных в комплекте с ними учебных пособий, критерии ее проведения и правила их оценивания, требования, предъявляемые к экспертам и экспертным организациям при проведении экспертизы учебников и разработанных в комплекте с ними учебных пособий, права и обязанности экспертов и экспертных организаций, порядок отбора экспертов и экспертных организаций для проведения экспертизы учебников и разработанных в комплекте с ними учебных пособий, формы и срок действия экспертных заключений, порядок и основания исключения учебников и разработанных в комплекте с ними учебных пособий из указанного федерального перечня), а также предельный срок использования учебников и разработанных в комплекте с ними учебных пособий, исключенных из указанного федерального перечня, утверждается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a:t>
          </a:r>
        </a:p>
        <a:p>
          <a:pPr indent="288000" algn="l">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е) дополнить частями 7.1 - 7.3  </a:t>
          </a:r>
          <a:endParaRPr lang="ru-RU" dirty="0">
            <a:latin typeface="Times New Roman" panose="02020603050405020304" pitchFamily="18" charset="0"/>
            <a:cs typeface="Times New Roman" panose="02020603050405020304" pitchFamily="18" charset="0"/>
          </a:endParaRPr>
        </a:p>
      </dgm:t>
    </dgm:pt>
    <dgm:pt modelId="{E84BE50B-9932-44BF-9CE4-97A8131DC032}" type="parTrans" cxnId="{7E2FCC1E-0718-422D-BE34-099A07E7413C}">
      <dgm:prSet/>
      <dgm:spPr/>
      <dgm:t>
        <a:bodyPr/>
        <a:lstStyle/>
        <a:p>
          <a:endParaRPr lang="ru-RU"/>
        </a:p>
      </dgm:t>
    </dgm:pt>
    <dgm:pt modelId="{115D10F4-CD77-4A80-949B-08AB05705A04}" type="sibTrans" cxnId="{7E2FCC1E-0718-422D-BE34-099A07E7413C}">
      <dgm:prSet/>
      <dgm:spPr/>
      <dgm:t>
        <a:bodyPr/>
        <a:lstStyle/>
        <a:p>
          <a:endParaRPr lang="ru-RU"/>
        </a:p>
      </dgm:t>
    </dgm:pt>
    <dgm:pt modelId="{44CE5A21-C8E5-47E6-803C-37EAF7DBE33E}" type="pres">
      <dgm:prSet presAssocID="{95552C89-91B6-43B2-A1B3-3A1F6442249F}" presName="composite" presStyleCnt="0">
        <dgm:presLayoutVars>
          <dgm:chMax val="1"/>
          <dgm:dir/>
          <dgm:resizeHandles val="exact"/>
        </dgm:presLayoutVars>
      </dgm:prSet>
      <dgm:spPr/>
    </dgm:pt>
    <dgm:pt modelId="{5108E34B-7002-4157-98EC-57D46E9856D7}" type="pres">
      <dgm:prSet presAssocID="{5E8FF6D0-4BD8-412E-BBAA-B19E4E8A4EE4}" presName="roof" presStyleLbl="dkBgShp" presStyleIdx="0" presStyleCnt="2" custScaleX="99762" custScaleY="75616" custLinFactNeighborX="-108" custLinFactNeighborY="-9026"/>
      <dgm:spPr/>
    </dgm:pt>
    <dgm:pt modelId="{84148EEB-BDFA-400C-9CCA-6C9F8C51441F}" type="pres">
      <dgm:prSet presAssocID="{5E8FF6D0-4BD8-412E-BBAA-B19E4E8A4EE4}" presName="pillars" presStyleCnt="0"/>
      <dgm:spPr/>
    </dgm:pt>
    <dgm:pt modelId="{1B796D22-7266-4C61-A387-FC48D9DACD5C}" type="pres">
      <dgm:prSet presAssocID="{5E8FF6D0-4BD8-412E-BBAA-B19E4E8A4EE4}" presName="pillar1" presStyleLbl="node1" presStyleIdx="0" presStyleCnt="1" custScaleY="119721">
        <dgm:presLayoutVars>
          <dgm:bulletEnabled val="1"/>
        </dgm:presLayoutVars>
      </dgm:prSet>
      <dgm:spPr/>
    </dgm:pt>
    <dgm:pt modelId="{709AFBA9-77CA-4670-8F8D-60BE8A7DB9F1}" type="pres">
      <dgm:prSet presAssocID="{5E8FF6D0-4BD8-412E-BBAA-B19E4E8A4EE4}" presName="base" presStyleLbl="dkBgShp" presStyleIdx="1" presStyleCnt="2" custFlipVert="1" custScaleY="20775" custLinFactNeighborX="17" custLinFactNeighborY="17424"/>
      <dgm:spPr/>
    </dgm:pt>
  </dgm:ptLst>
  <dgm:cxnLst>
    <dgm:cxn modelId="{7E2FCC1E-0718-422D-BE34-099A07E7413C}" srcId="{5E8FF6D0-4BD8-412E-BBAA-B19E4E8A4EE4}" destId="{9C6D27A6-2220-46B7-9DC4-305856D49271}" srcOrd="0" destOrd="0" parTransId="{E84BE50B-9932-44BF-9CE4-97A8131DC032}" sibTransId="{115D10F4-CD77-4A80-949B-08AB05705A04}"/>
    <dgm:cxn modelId="{1B16932C-46D0-4FF9-8C3D-D341693F8337}" type="presOf" srcId="{9C6D27A6-2220-46B7-9DC4-305856D49271}" destId="{1B796D22-7266-4C61-A387-FC48D9DACD5C}" srcOrd="0" destOrd="0" presId="urn:microsoft.com/office/officeart/2005/8/layout/hList3"/>
    <dgm:cxn modelId="{1FA97860-DD5C-44DA-BA91-B533A9213104}" type="presOf" srcId="{95552C89-91B6-43B2-A1B3-3A1F6442249F}" destId="{44CE5A21-C8E5-47E6-803C-37EAF7DBE33E}" srcOrd="0" destOrd="0" presId="urn:microsoft.com/office/officeart/2005/8/layout/hList3"/>
    <dgm:cxn modelId="{32DE5857-6142-4B6A-A6DF-2C1390A5AA8B}" type="presOf" srcId="{5E8FF6D0-4BD8-412E-BBAA-B19E4E8A4EE4}" destId="{5108E34B-7002-4157-98EC-57D46E9856D7}" srcOrd="0" destOrd="0" presId="urn:microsoft.com/office/officeart/2005/8/layout/hList3"/>
    <dgm:cxn modelId="{427A53BC-224E-464E-BEE4-156474E4D61D}" srcId="{95552C89-91B6-43B2-A1B3-3A1F6442249F}" destId="{5E8FF6D0-4BD8-412E-BBAA-B19E4E8A4EE4}" srcOrd="0" destOrd="0" parTransId="{48E51512-3594-4710-8A41-541852F8D389}" sibTransId="{2E49BC14-4951-4D80-A588-14F2E29E71B6}"/>
    <dgm:cxn modelId="{EA96E49E-D110-4CFD-914B-FAA914B591A3}" type="presParOf" srcId="{44CE5A21-C8E5-47E6-803C-37EAF7DBE33E}" destId="{5108E34B-7002-4157-98EC-57D46E9856D7}" srcOrd="0" destOrd="0" presId="urn:microsoft.com/office/officeart/2005/8/layout/hList3"/>
    <dgm:cxn modelId="{868800C0-AA5F-4C96-9E1F-0D68E1DE2AFD}" type="presParOf" srcId="{44CE5A21-C8E5-47E6-803C-37EAF7DBE33E}" destId="{84148EEB-BDFA-400C-9CCA-6C9F8C51441F}" srcOrd="1" destOrd="0" presId="urn:microsoft.com/office/officeart/2005/8/layout/hList3"/>
    <dgm:cxn modelId="{7E445749-7EE2-49FD-9685-FF0898C3451E}" type="presParOf" srcId="{84148EEB-BDFA-400C-9CCA-6C9F8C51441F}" destId="{1B796D22-7266-4C61-A387-FC48D9DACD5C}" srcOrd="0" destOrd="0" presId="urn:microsoft.com/office/officeart/2005/8/layout/hList3"/>
    <dgm:cxn modelId="{DB199EBD-6037-4086-B4B0-9D66F4F6D278}" type="presParOf" srcId="{44CE5A21-C8E5-47E6-803C-37EAF7DBE33E}" destId="{709AFBA9-77CA-4670-8F8D-60BE8A7DB9F1}"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95552C89-91B6-43B2-A1B3-3A1F6442249F}"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ru-RU"/>
        </a:p>
      </dgm:t>
    </dgm:pt>
    <dgm:pt modelId="{5E8FF6D0-4BD8-412E-BBAA-B19E4E8A4EE4}">
      <dgm:prSet phldrT="[Текст]" custT="1"/>
      <dgm:spPr/>
      <dgm:t>
        <a:bodyPr/>
        <a:lstStyle/>
        <a:p>
          <a:pPr>
            <a:spcAft>
              <a:spcPts val="0"/>
            </a:spcAft>
          </a:pPr>
          <a:r>
            <a:rPr lang="ru-RU" sz="2000" b="1" dirty="0">
              <a:latin typeface="Times New Roman" panose="02020603050405020304" pitchFamily="18" charset="0"/>
              <a:cs typeface="Times New Roman" panose="02020603050405020304" pitchFamily="18" charset="0"/>
            </a:rPr>
            <a:t>ФЕДЕРАЛЬНЫЙ ЗАКОН  от 24 сентября 2022 года № 371-ФЗ  </a:t>
          </a:r>
          <a:endParaRPr lang="ru-RU" sz="2000" dirty="0">
            <a:latin typeface="Times New Roman" panose="02020603050405020304" pitchFamily="18" charset="0"/>
            <a:cs typeface="Times New Roman" panose="02020603050405020304" pitchFamily="18" charset="0"/>
          </a:endParaRPr>
        </a:p>
        <a:p>
          <a:pPr>
            <a:spcAft>
              <a:spcPts val="0"/>
            </a:spcAft>
          </a:pPr>
          <a:r>
            <a:rPr lang="ru-RU" sz="2000" b="1" dirty="0">
              <a:latin typeface="Times New Roman" panose="02020603050405020304" pitchFamily="18" charset="0"/>
              <a:cs typeface="Times New Roman" panose="02020603050405020304" pitchFamily="18" charset="0"/>
            </a:rPr>
            <a:t>О ВНЕСЕНИИ ИЗМЕНЕНИЙ В ФЕДЕРАЛЬНЫЙ ЗАКОН «ОБ ОБРАЗОВАНИИ В РОССИЙСКОЙ ФЕДЕРАЦИИ» И СТАТЬЮ 1 ФЕДЕРАЛЬНОГО ЗАКОНА «ОБ ОБЯЗАТЕЛЬНЫХ ТРЕБОВАНИЯХ В РОССИЙСКОЙ ФЕДЕРАЦИИ</a:t>
          </a:r>
          <a:r>
            <a:rPr lang="ru-RU" sz="2000" b="1" i="0" dirty="0">
              <a:latin typeface="Times New Roman" panose="02020603050405020304" pitchFamily="18" charset="0"/>
              <a:cs typeface="Times New Roman" panose="02020603050405020304" pitchFamily="18" charset="0"/>
            </a:rPr>
            <a:t>»</a:t>
          </a:r>
          <a:endParaRPr lang="ru-RU" sz="2000" dirty="0">
            <a:latin typeface="Times New Roman" panose="02020603050405020304" pitchFamily="18" charset="0"/>
            <a:cs typeface="Times New Roman" panose="02020603050405020304" pitchFamily="18" charset="0"/>
          </a:endParaRPr>
        </a:p>
      </dgm:t>
    </dgm:pt>
    <dgm:pt modelId="{48E51512-3594-4710-8A41-541852F8D389}" type="parTrans" cxnId="{427A53BC-224E-464E-BEE4-156474E4D61D}">
      <dgm:prSet/>
      <dgm:spPr/>
      <dgm:t>
        <a:bodyPr/>
        <a:lstStyle/>
        <a:p>
          <a:endParaRPr lang="ru-RU"/>
        </a:p>
      </dgm:t>
    </dgm:pt>
    <dgm:pt modelId="{2E49BC14-4951-4D80-A588-14F2E29E71B6}" type="sibTrans" cxnId="{427A53BC-224E-464E-BEE4-156474E4D61D}">
      <dgm:prSet/>
      <dgm:spPr/>
      <dgm:t>
        <a:bodyPr/>
        <a:lstStyle/>
        <a:p>
          <a:endParaRPr lang="ru-RU"/>
        </a:p>
      </dgm:t>
    </dgm:pt>
    <dgm:pt modelId="{9C6D27A6-2220-46B7-9DC4-305856D49271}">
      <dgm:prSet/>
      <dgm:spPr/>
      <dgm:t>
        <a:bodyPr/>
        <a:lstStyle/>
        <a:p>
          <a:pPr indent="324000" algn="l">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В части 2 статьи 19 слова "примерных образовательных программ" заменить словами "федеральных основных общеобразовательных программ и примерных образовательных программ среднего профессионального образования"; </a:t>
          </a:r>
        </a:p>
        <a:p>
          <a:pPr indent="324000">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часть 4 статьи 20 дополнить словами "по согласованию с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a:t>
          </a:r>
        </a:p>
        <a:p>
          <a:pPr indent="324000">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 часть 2 статьи 28 изложить в следующей редакции: "2. Образовательные организации при реализации образовательных программ свободны в определении содержания образования, выборе образовательных технологий, а также в выборе учебно-методического обеспечения, если иное не установлено настоящим Федеральным законом."; </a:t>
          </a:r>
        </a:p>
        <a:p>
          <a:pPr indent="324000">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 часть 4 статьи 66 изложить в следующей редакции:  "4. Организация образовательной деятельности по образовательным программам начального общего, основного общего и среднего общего образования может предусматривать углубленное изучение отдельных учебных предметов, предметных областей соответствующей образовательной программы (профильное обучение) с учетом образовательных потребностей и интересов обучающихся."; </a:t>
          </a:r>
        </a:p>
        <a:p>
          <a:pPr indent="324000">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 часть 3 статьи 68 после слов "среднего общего и среднего профессионального образования" дополнить словами "и положений федеральной основной общеобразовательной программы среднего общего образования, а также"; </a:t>
          </a:r>
        </a:p>
        <a:p>
          <a:pPr indent="324000">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 в части 3 статьи 87 слова "Примерные основные образовательные программы" заменить словами "Федеральные основные общеобразовательные программы, примерные образовательные программы среднего профессионального образования". </a:t>
          </a:r>
        </a:p>
        <a:p>
          <a:pPr indent="288000" algn="l">
            <a:lnSpc>
              <a:spcPct val="100000"/>
            </a:lnSpc>
            <a:spcAft>
              <a:spcPts val="0"/>
            </a:spcAft>
          </a:pPr>
          <a:endParaRPr lang="ru-RU" dirty="0">
            <a:latin typeface="Times New Roman" panose="02020603050405020304" pitchFamily="18" charset="0"/>
            <a:cs typeface="Times New Roman" panose="02020603050405020304" pitchFamily="18" charset="0"/>
          </a:endParaRPr>
        </a:p>
      </dgm:t>
    </dgm:pt>
    <dgm:pt modelId="{E84BE50B-9932-44BF-9CE4-97A8131DC032}" type="parTrans" cxnId="{7E2FCC1E-0718-422D-BE34-099A07E7413C}">
      <dgm:prSet/>
      <dgm:spPr/>
      <dgm:t>
        <a:bodyPr/>
        <a:lstStyle/>
        <a:p>
          <a:endParaRPr lang="ru-RU"/>
        </a:p>
      </dgm:t>
    </dgm:pt>
    <dgm:pt modelId="{115D10F4-CD77-4A80-949B-08AB05705A04}" type="sibTrans" cxnId="{7E2FCC1E-0718-422D-BE34-099A07E7413C}">
      <dgm:prSet/>
      <dgm:spPr/>
      <dgm:t>
        <a:bodyPr/>
        <a:lstStyle/>
        <a:p>
          <a:endParaRPr lang="ru-RU"/>
        </a:p>
      </dgm:t>
    </dgm:pt>
    <dgm:pt modelId="{44CE5A21-C8E5-47E6-803C-37EAF7DBE33E}" type="pres">
      <dgm:prSet presAssocID="{95552C89-91B6-43B2-A1B3-3A1F6442249F}" presName="composite" presStyleCnt="0">
        <dgm:presLayoutVars>
          <dgm:chMax val="1"/>
          <dgm:dir/>
          <dgm:resizeHandles val="exact"/>
        </dgm:presLayoutVars>
      </dgm:prSet>
      <dgm:spPr/>
    </dgm:pt>
    <dgm:pt modelId="{5108E34B-7002-4157-98EC-57D46E9856D7}" type="pres">
      <dgm:prSet presAssocID="{5E8FF6D0-4BD8-412E-BBAA-B19E4E8A4EE4}" presName="roof" presStyleLbl="dkBgShp" presStyleIdx="0" presStyleCnt="2" custScaleX="99762" custScaleY="75616" custLinFactNeighborX="-108" custLinFactNeighborY="-9026"/>
      <dgm:spPr/>
    </dgm:pt>
    <dgm:pt modelId="{84148EEB-BDFA-400C-9CCA-6C9F8C51441F}" type="pres">
      <dgm:prSet presAssocID="{5E8FF6D0-4BD8-412E-BBAA-B19E4E8A4EE4}" presName="pillars" presStyleCnt="0"/>
      <dgm:spPr/>
    </dgm:pt>
    <dgm:pt modelId="{1B796D22-7266-4C61-A387-FC48D9DACD5C}" type="pres">
      <dgm:prSet presAssocID="{5E8FF6D0-4BD8-412E-BBAA-B19E4E8A4EE4}" presName="pillar1" presStyleLbl="node1" presStyleIdx="0" presStyleCnt="1" custScaleY="119721">
        <dgm:presLayoutVars>
          <dgm:bulletEnabled val="1"/>
        </dgm:presLayoutVars>
      </dgm:prSet>
      <dgm:spPr/>
    </dgm:pt>
    <dgm:pt modelId="{709AFBA9-77CA-4670-8F8D-60BE8A7DB9F1}" type="pres">
      <dgm:prSet presAssocID="{5E8FF6D0-4BD8-412E-BBAA-B19E4E8A4EE4}" presName="base" presStyleLbl="dkBgShp" presStyleIdx="1" presStyleCnt="2" custFlipVert="1" custScaleY="20775" custLinFactNeighborX="17" custLinFactNeighborY="17424"/>
      <dgm:spPr/>
    </dgm:pt>
  </dgm:ptLst>
  <dgm:cxnLst>
    <dgm:cxn modelId="{7E2FCC1E-0718-422D-BE34-099A07E7413C}" srcId="{5E8FF6D0-4BD8-412E-BBAA-B19E4E8A4EE4}" destId="{9C6D27A6-2220-46B7-9DC4-305856D49271}" srcOrd="0" destOrd="0" parTransId="{E84BE50B-9932-44BF-9CE4-97A8131DC032}" sibTransId="{115D10F4-CD77-4A80-949B-08AB05705A04}"/>
    <dgm:cxn modelId="{1B16932C-46D0-4FF9-8C3D-D341693F8337}" type="presOf" srcId="{9C6D27A6-2220-46B7-9DC4-305856D49271}" destId="{1B796D22-7266-4C61-A387-FC48D9DACD5C}" srcOrd="0" destOrd="0" presId="urn:microsoft.com/office/officeart/2005/8/layout/hList3"/>
    <dgm:cxn modelId="{1FA97860-DD5C-44DA-BA91-B533A9213104}" type="presOf" srcId="{95552C89-91B6-43B2-A1B3-3A1F6442249F}" destId="{44CE5A21-C8E5-47E6-803C-37EAF7DBE33E}" srcOrd="0" destOrd="0" presId="urn:microsoft.com/office/officeart/2005/8/layout/hList3"/>
    <dgm:cxn modelId="{32DE5857-6142-4B6A-A6DF-2C1390A5AA8B}" type="presOf" srcId="{5E8FF6D0-4BD8-412E-BBAA-B19E4E8A4EE4}" destId="{5108E34B-7002-4157-98EC-57D46E9856D7}" srcOrd="0" destOrd="0" presId="urn:microsoft.com/office/officeart/2005/8/layout/hList3"/>
    <dgm:cxn modelId="{427A53BC-224E-464E-BEE4-156474E4D61D}" srcId="{95552C89-91B6-43B2-A1B3-3A1F6442249F}" destId="{5E8FF6D0-4BD8-412E-BBAA-B19E4E8A4EE4}" srcOrd="0" destOrd="0" parTransId="{48E51512-3594-4710-8A41-541852F8D389}" sibTransId="{2E49BC14-4951-4D80-A588-14F2E29E71B6}"/>
    <dgm:cxn modelId="{EA96E49E-D110-4CFD-914B-FAA914B591A3}" type="presParOf" srcId="{44CE5A21-C8E5-47E6-803C-37EAF7DBE33E}" destId="{5108E34B-7002-4157-98EC-57D46E9856D7}" srcOrd="0" destOrd="0" presId="urn:microsoft.com/office/officeart/2005/8/layout/hList3"/>
    <dgm:cxn modelId="{868800C0-AA5F-4C96-9E1F-0D68E1DE2AFD}" type="presParOf" srcId="{44CE5A21-C8E5-47E6-803C-37EAF7DBE33E}" destId="{84148EEB-BDFA-400C-9CCA-6C9F8C51441F}" srcOrd="1" destOrd="0" presId="urn:microsoft.com/office/officeart/2005/8/layout/hList3"/>
    <dgm:cxn modelId="{7E445749-7EE2-49FD-9685-FF0898C3451E}" type="presParOf" srcId="{84148EEB-BDFA-400C-9CCA-6C9F8C51441F}" destId="{1B796D22-7266-4C61-A387-FC48D9DACD5C}" srcOrd="0" destOrd="0" presId="urn:microsoft.com/office/officeart/2005/8/layout/hList3"/>
    <dgm:cxn modelId="{DB199EBD-6037-4086-B4B0-9D66F4F6D278}" type="presParOf" srcId="{44CE5A21-C8E5-47E6-803C-37EAF7DBE33E}" destId="{709AFBA9-77CA-4670-8F8D-60BE8A7DB9F1}"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CE2E617-05BA-4429-BBF1-69280CA84635}"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ru-RU"/>
        </a:p>
      </dgm:t>
    </dgm:pt>
    <dgm:pt modelId="{521C3144-2E6E-4371-9F0F-5EC9A2448F26}">
      <dgm:prSet phldrT="[Текст]" custT="1"/>
      <dgm:spPr/>
      <dgm:t>
        <a:bodyPr/>
        <a:lstStyle/>
        <a:p>
          <a:r>
            <a:rPr lang="ru-RU" sz="1800" b="1" i="0" dirty="0">
              <a:latin typeface="Times New Roman" panose="02020603050405020304" pitchFamily="18" charset="0"/>
              <a:cs typeface="Times New Roman" panose="02020603050405020304" pitchFamily="18" charset="0"/>
            </a:rPr>
            <a:t>ФЕДЕРАЛЬНЫЙ ЗАКОН от 14 июля 2022 г. № 295-ФЗ «О ВНЕСЕНИИ ИЗМЕНЕНИЙ В ФЕДЕРАЛЬНЫЙ ЗАКОН «ОБ ОБРАЗОВАНИИ В РОССИЙСКОЙ ФЕДЕРАЦИИ»</a:t>
          </a:r>
          <a:endParaRPr lang="ru-RU" sz="1800" dirty="0">
            <a:latin typeface="Times New Roman" panose="02020603050405020304" pitchFamily="18" charset="0"/>
            <a:cs typeface="Times New Roman" panose="02020603050405020304" pitchFamily="18" charset="0"/>
          </a:endParaRPr>
        </a:p>
      </dgm:t>
    </dgm:pt>
    <dgm:pt modelId="{682297B0-DCB4-43EA-A699-E038BF12DF30}" type="parTrans" cxnId="{3D99CE5D-3647-4143-AF74-6EDF3A8C9E41}">
      <dgm:prSet/>
      <dgm:spPr/>
      <dgm:t>
        <a:bodyPr/>
        <a:lstStyle/>
        <a:p>
          <a:endParaRPr lang="ru-RU">
            <a:latin typeface="Times New Roman" panose="02020603050405020304" pitchFamily="18" charset="0"/>
            <a:cs typeface="Times New Roman" panose="02020603050405020304" pitchFamily="18" charset="0"/>
          </a:endParaRPr>
        </a:p>
      </dgm:t>
    </dgm:pt>
    <dgm:pt modelId="{E0E075F4-C197-4318-94A0-02C5A6F15FD7}" type="sibTrans" cxnId="{3D99CE5D-3647-4143-AF74-6EDF3A8C9E41}">
      <dgm:prSet/>
      <dgm:spPr/>
      <dgm:t>
        <a:bodyPr/>
        <a:lstStyle/>
        <a:p>
          <a:endParaRPr lang="ru-RU">
            <a:latin typeface="Times New Roman" panose="02020603050405020304" pitchFamily="18" charset="0"/>
            <a:cs typeface="Times New Roman" panose="02020603050405020304" pitchFamily="18" charset="0"/>
          </a:endParaRPr>
        </a:p>
      </dgm:t>
    </dgm:pt>
    <dgm:pt modelId="{F459EB75-8FE7-4267-9CC4-7D32F3859A1C}">
      <dgm:prSet phldrT="[Текст]" custT="1"/>
      <dgm:spPr/>
      <dgm:t>
        <a:bodyPr anchor="t"/>
        <a:lstStyle/>
        <a:p>
          <a:pPr algn="ctr"/>
          <a:r>
            <a:rPr lang="ru-RU" sz="1400" b="0" i="0" dirty="0">
              <a:latin typeface="Times New Roman" panose="02020603050405020304" pitchFamily="18" charset="0"/>
              <a:cs typeface="Times New Roman" panose="02020603050405020304" pitchFamily="18" charset="0"/>
            </a:rPr>
            <a:t>в пункте 10 статьи 2 слова «нормативных затрат оказания государственных услуг по реализации образовательной программы» заменили словами «финансового обеспечения реализации образовательной программы, определенные в соответствии с бюджетным законодательством Российской Федерации и настоящим Федеральным законом»;</a:t>
          </a:r>
          <a:endParaRPr lang="ru-RU" sz="1400" dirty="0">
            <a:latin typeface="Times New Roman" panose="02020603050405020304" pitchFamily="18" charset="0"/>
            <a:cs typeface="Times New Roman" panose="02020603050405020304" pitchFamily="18" charset="0"/>
          </a:endParaRPr>
        </a:p>
      </dgm:t>
    </dgm:pt>
    <dgm:pt modelId="{AF1C445A-9BF3-4AD1-8AE0-D79BA37BB65B}" type="parTrans" cxnId="{B9C1B065-D4B3-495F-A67A-652E7B1008C2}">
      <dgm:prSet/>
      <dgm:spPr/>
      <dgm:t>
        <a:bodyPr/>
        <a:lstStyle/>
        <a:p>
          <a:endParaRPr lang="ru-RU">
            <a:latin typeface="Times New Roman" panose="02020603050405020304" pitchFamily="18" charset="0"/>
            <a:cs typeface="Times New Roman" panose="02020603050405020304" pitchFamily="18" charset="0"/>
          </a:endParaRPr>
        </a:p>
      </dgm:t>
    </dgm:pt>
    <dgm:pt modelId="{FB59CFF9-2F5C-434F-9BF4-2DDDEA7F08A6}" type="sibTrans" cxnId="{B9C1B065-D4B3-495F-A67A-652E7B1008C2}">
      <dgm:prSet/>
      <dgm:spPr/>
      <dgm:t>
        <a:bodyPr/>
        <a:lstStyle/>
        <a:p>
          <a:endParaRPr lang="ru-RU">
            <a:latin typeface="Times New Roman" panose="02020603050405020304" pitchFamily="18" charset="0"/>
            <a:cs typeface="Times New Roman" panose="02020603050405020304" pitchFamily="18" charset="0"/>
          </a:endParaRPr>
        </a:p>
      </dgm:t>
    </dgm:pt>
    <dgm:pt modelId="{86B93B87-CE5F-46C0-A96E-34FC1C9A9936}">
      <dgm:prSet phldrT="[Текст]" custT="1"/>
      <dgm:spPr/>
      <dgm:t>
        <a:bodyPr anchor="t"/>
        <a:lstStyle/>
        <a:p>
          <a:pPr algn="ctr"/>
          <a:r>
            <a:rPr lang="ru-RU" sz="1400" b="0" i="0" dirty="0">
              <a:latin typeface="Times New Roman" panose="02020603050405020304" pitchFamily="18" charset="0"/>
              <a:cs typeface="Times New Roman" panose="02020603050405020304" pitchFamily="18" charset="0"/>
            </a:rPr>
            <a:t>в части 15 статьи 36 слова «осуществляющим оказание государственных услуг в сфере образования» заменили словами «финансовое обеспечение реализации образовательных программ в пределах контрольных цифр приема на обучение по профессиям, специальностям и направлениям подготовки в которых осуществляется»;</a:t>
          </a:r>
          <a:endParaRPr lang="ru-RU" sz="1400" dirty="0">
            <a:latin typeface="Times New Roman" panose="02020603050405020304" pitchFamily="18" charset="0"/>
            <a:cs typeface="Times New Roman" panose="02020603050405020304" pitchFamily="18" charset="0"/>
          </a:endParaRPr>
        </a:p>
      </dgm:t>
    </dgm:pt>
    <dgm:pt modelId="{9FF4E175-AC0F-4579-94F9-3A299E4B7E04}" type="parTrans" cxnId="{424DC2DA-1B91-46D3-95BC-34503ABF08C6}">
      <dgm:prSet/>
      <dgm:spPr/>
      <dgm:t>
        <a:bodyPr/>
        <a:lstStyle/>
        <a:p>
          <a:endParaRPr lang="ru-RU">
            <a:latin typeface="Times New Roman" panose="02020603050405020304" pitchFamily="18" charset="0"/>
            <a:cs typeface="Times New Roman" panose="02020603050405020304" pitchFamily="18" charset="0"/>
          </a:endParaRPr>
        </a:p>
      </dgm:t>
    </dgm:pt>
    <dgm:pt modelId="{23917518-9CEF-490C-9AA7-536825082E34}" type="sibTrans" cxnId="{424DC2DA-1B91-46D3-95BC-34503ABF08C6}">
      <dgm:prSet/>
      <dgm:spPr/>
      <dgm:t>
        <a:bodyPr/>
        <a:lstStyle/>
        <a:p>
          <a:endParaRPr lang="ru-RU">
            <a:latin typeface="Times New Roman" panose="02020603050405020304" pitchFamily="18" charset="0"/>
            <a:cs typeface="Times New Roman" panose="02020603050405020304" pitchFamily="18" charset="0"/>
          </a:endParaRPr>
        </a:p>
      </dgm:t>
    </dgm:pt>
    <dgm:pt modelId="{DC7439B1-F967-4F2A-9966-23FC03CD2E50}">
      <dgm:prSet phldrT="[Текст]" custT="1"/>
      <dgm:spPr/>
      <dgm:t>
        <a:bodyPr anchor="t"/>
        <a:lstStyle/>
        <a:p>
          <a:r>
            <a:rPr lang="ru-RU" sz="1300" b="0" i="0" dirty="0">
              <a:latin typeface="Times New Roman" panose="02020603050405020304" pitchFamily="18" charset="0"/>
              <a:cs typeface="Times New Roman" panose="02020603050405020304" pitchFamily="18" charset="0"/>
            </a:rPr>
            <a:t>в части 2 статьи 88 слова «Нормативные затраты на оказание государственных услуг в сфере образования загранучреждениями Министерства иностранных дел Российской Федерации, утвержденные Министерством иностранных дел Российской Федерации, должны учитывать» заменили словами «При определении объема финансового обеспечения реализации основных общеобразовательных программ, реализуемых загранучреждениями Министерства иностранных дел Российской Федерации, должны учитываться»;</a:t>
          </a:r>
          <a:endParaRPr lang="ru-RU" sz="1300" dirty="0">
            <a:latin typeface="Times New Roman" panose="02020603050405020304" pitchFamily="18" charset="0"/>
            <a:cs typeface="Times New Roman" panose="02020603050405020304" pitchFamily="18" charset="0"/>
          </a:endParaRPr>
        </a:p>
      </dgm:t>
    </dgm:pt>
    <dgm:pt modelId="{D4B50323-B18E-45E1-93D9-A1D4E19E2BC9}" type="parTrans" cxnId="{17E1A18A-4F2C-4038-A21C-D0A68FD306BA}">
      <dgm:prSet/>
      <dgm:spPr/>
      <dgm:t>
        <a:bodyPr/>
        <a:lstStyle/>
        <a:p>
          <a:endParaRPr lang="ru-RU">
            <a:latin typeface="Times New Roman" panose="02020603050405020304" pitchFamily="18" charset="0"/>
            <a:cs typeface="Times New Roman" panose="02020603050405020304" pitchFamily="18" charset="0"/>
          </a:endParaRPr>
        </a:p>
      </dgm:t>
    </dgm:pt>
    <dgm:pt modelId="{BFE9B008-1EB3-463B-8784-8E12B0B32DC0}" type="sibTrans" cxnId="{17E1A18A-4F2C-4038-A21C-D0A68FD306BA}">
      <dgm:prSet/>
      <dgm:spPr/>
      <dgm:t>
        <a:bodyPr/>
        <a:lstStyle/>
        <a:p>
          <a:endParaRPr lang="ru-RU">
            <a:latin typeface="Times New Roman" panose="02020603050405020304" pitchFamily="18" charset="0"/>
            <a:cs typeface="Times New Roman" panose="02020603050405020304" pitchFamily="18" charset="0"/>
          </a:endParaRPr>
        </a:p>
      </dgm:t>
    </dgm:pt>
    <dgm:pt modelId="{E3EDD23A-FFA9-4E9C-A7E0-06546912BC25}">
      <dgm:prSet custT="1"/>
      <dgm:spPr/>
      <dgm:t>
        <a:bodyPr anchor="t"/>
        <a:lstStyle/>
        <a:p>
          <a:pPr algn="just">
            <a:spcAft>
              <a:spcPts val="0"/>
            </a:spcAft>
          </a:pPr>
          <a:r>
            <a:rPr lang="ru-RU" sz="1200" b="0" i="0" dirty="0">
              <a:solidFill>
                <a:schemeClr val="bg1"/>
              </a:solidFill>
              <a:latin typeface="Times New Roman" panose="02020603050405020304" pitchFamily="18" charset="0"/>
              <a:cs typeface="Times New Roman" panose="02020603050405020304" pitchFamily="18" charset="0"/>
            </a:rPr>
            <a:t>в статье 99: </a:t>
          </a:r>
        </a:p>
        <a:p>
          <a:pPr algn="just">
            <a:spcAft>
              <a:spcPct val="35000"/>
            </a:spcAft>
          </a:pPr>
          <a:r>
            <a:rPr lang="ru-RU" sz="1200" b="0" i="0" dirty="0">
              <a:solidFill>
                <a:schemeClr val="bg1"/>
              </a:solidFill>
              <a:latin typeface="Times New Roman" panose="02020603050405020304" pitchFamily="18" charset="0"/>
              <a:cs typeface="Times New Roman" panose="02020603050405020304" pitchFamily="18" charset="0"/>
            </a:rPr>
            <a:t>а) в наименовании слова «оказания государственных и муниципальных услуг в сфере образования» заменили словами «реализации образовательных программ»; </a:t>
          </a:r>
        </a:p>
        <a:p>
          <a:pPr algn="just">
            <a:spcAft>
              <a:spcPct val="35000"/>
            </a:spcAft>
          </a:pPr>
          <a:r>
            <a:rPr lang="ru-RU" sz="1200" b="0" i="0" dirty="0">
              <a:solidFill>
                <a:schemeClr val="bg1"/>
              </a:solidFill>
              <a:latin typeface="Times New Roman" panose="02020603050405020304" pitchFamily="18" charset="0"/>
              <a:cs typeface="Times New Roman" panose="02020603050405020304" pitchFamily="18" charset="0"/>
            </a:rPr>
            <a:t>б) часть 1 изложили в следующей редакции: «1. Финансовое обеспечение реализации образовательных программ в Российской Федерации осуществляется в соответствии с бюджетным законодательством Российской Федерации и с учетом особенностей, установленных настоящим Федеральным законом.»; </a:t>
          </a:r>
        </a:p>
        <a:p>
          <a:pPr algn="just">
            <a:spcAft>
              <a:spcPct val="35000"/>
            </a:spcAft>
          </a:pPr>
          <a:r>
            <a:rPr lang="ru-RU" sz="1200" b="0" i="0" dirty="0">
              <a:solidFill>
                <a:schemeClr val="bg1"/>
              </a:solidFill>
              <a:latin typeface="Times New Roman" panose="02020603050405020304" pitchFamily="18" charset="0"/>
              <a:cs typeface="Times New Roman" panose="02020603050405020304" pitchFamily="18" charset="0"/>
            </a:rPr>
            <a:t>в) в части 2 слова «нормативные затраты на оказание государственной или муниципальной услуги в сфере образования» заменили словами «объем финансового обеспечения реализации образовательной программы»; </a:t>
          </a:r>
        </a:p>
        <a:p>
          <a:pPr algn="just">
            <a:spcAft>
              <a:spcPct val="35000"/>
            </a:spcAft>
          </a:pPr>
          <a:r>
            <a:rPr lang="ru-RU" sz="1200" b="0" i="0" dirty="0">
              <a:solidFill>
                <a:schemeClr val="bg1"/>
              </a:solidFill>
              <a:latin typeface="Times New Roman" panose="02020603050405020304" pitchFamily="18" charset="0"/>
              <a:cs typeface="Times New Roman" panose="02020603050405020304" pitchFamily="18" charset="0"/>
            </a:rPr>
            <a:t>г) в части 3 слова «Нормативные затраты на оказание государственных или муниципальных услуг в сфере образования включают в себя» заменили словами «В объем финансового обеспечения реализации образовательной программы включаются»; </a:t>
          </a:r>
        </a:p>
        <a:p>
          <a:pPr algn="just">
            <a:spcAft>
              <a:spcPct val="35000"/>
            </a:spcAft>
          </a:pPr>
          <a:r>
            <a:rPr lang="ru-RU" sz="1200" b="0" i="0" dirty="0">
              <a:solidFill>
                <a:schemeClr val="bg1"/>
              </a:solidFill>
              <a:latin typeface="Times New Roman" panose="02020603050405020304" pitchFamily="18" charset="0"/>
              <a:cs typeface="Times New Roman" panose="02020603050405020304" pitchFamily="18" charset="0"/>
            </a:rPr>
            <a:t>д) в части 4 слова «нормативные затраты на оказание государственных или муниципальных услуг в сфере образования должны предусматривать» заменили словами «объем финансового обеспечения реализации образовательной программы должен включать»; </a:t>
          </a:r>
        </a:p>
        <a:p>
          <a:pPr algn="just">
            <a:spcAft>
              <a:spcPct val="35000"/>
            </a:spcAft>
          </a:pPr>
          <a:r>
            <a:rPr lang="ru-RU" sz="1200" b="0" i="0" dirty="0">
              <a:solidFill>
                <a:schemeClr val="bg1"/>
              </a:solidFill>
              <a:latin typeface="Times New Roman" panose="02020603050405020304" pitchFamily="18" charset="0"/>
              <a:cs typeface="Times New Roman" panose="02020603050405020304" pitchFamily="18" charset="0"/>
            </a:rPr>
            <a:t>е) в части 5 слова «с учетом нормативных затрат на оказание соответствующих государственных или муниципальных услуг в сфере образования» заменили словами «в порядке, аналогичном порядку, установленному для определения объема финансового обеспечения выполнения государственного или муниципального задания».</a:t>
          </a:r>
          <a:endParaRPr lang="ru-RU" sz="1200" dirty="0">
            <a:solidFill>
              <a:schemeClr val="bg1"/>
            </a:solidFill>
            <a:latin typeface="Times New Roman" panose="02020603050405020304" pitchFamily="18" charset="0"/>
            <a:cs typeface="Times New Roman" panose="02020603050405020304" pitchFamily="18" charset="0"/>
          </a:endParaRPr>
        </a:p>
      </dgm:t>
    </dgm:pt>
    <dgm:pt modelId="{8F634C5E-1327-4CEF-A6E0-EDF2EF6C9766}" type="parTrans" cxnId="{B7112228-8BE8-4F88-B5CB-2E32D2624322}">
      <dgm:prSet/>
      <dgm:spPr/>
      <dgm:t>
        <a:bodyPr/>
        <a:lstStyle/>
        <a:p>
          <a:endParaRPr lang="ru-RU">
            <a:latin typeface="Times New Roman" panose="02020603050405020304" pitchFamily="18" charset="0"/>
            <a:cs typeface="Times New Roman" panose="02020603050405020304" pitchFamily="18" charset="0"/>
          </a:endParaRPr>
        </a:p>
      </dgm:t>
    </dgm:pt>
    <dgm:pt modelId="{BC8B0A32-E443-4D7A-A9C4-4571227D52A8}" type="sibTrans" cxnId="{B7112228-8BE8-4F88-B5CB-2E32D2624322}">
      <dgm:prSet/>
      <dgm:spPr/>
      <dgm:t>
        <a:bodyPr/>
        <a:lstStyle/>
        <a:p>
          <a:endParaRPr lang="ru-RU">
            <a:latin typeface="Times New Roman" panose="02020603050405020304" pitchFamily="18" charset="0"/>
            <a:cs typeface="Times New Roman" panose="02020603050405020304" pitchFamily="18" charset="0"/>
          </a:endParaRPr>
        </a:p>
      </dgm:t>
    </dgm:pt>
    <dgm:pt modelId="{6D60B8E4-EF21-4F48-B056-ED94029E26F5}" type="pres">
      <dgm:prSet presAssocID="{4CE2E617-05BA-4429-BBF1-69280CA84635}" presName="composite" presStyleCnt="0">
        <dgm:presLayoutVars>
          <dgm:chMax val="1"/>
          <dgm:dir/>
          <dgm:resizeHandles val="exact"/>
        </dgm:presLayoutVars>
      </dgm:prSet>
      <dgm:spPr/>
    </dgm:pt>
    <dgm:pt modelId="{89582F26-1B3D-41A8-8C58-EEEFAE76577C}" type="pres">
      <dgm:prSet presAssocID="{521C3144-2E6E-4371-9F0F-5EC9A2448F26}" presName="roof" presStyleLbl="dkBgShp" presStyleIdx="0" presStyleCnt="2" custScaleY="41066" custLinFactNeighborY="-7839"/>
      <dgm:spPr/>
    </dgm:pt>
    <dgm:pt modelId="{3DEAB0A8-C705-4C00-AD31-06D4066B4195}" type="pres">
      <dgm:prSet presAssocID="{521C3144-2E6E-4371-9F0F-5EC9A2448F26}" presName="pillars" presStyleCnt="0"/>
      <dgm:spPr/>
    </dgm:pt>
    <dgm:pt modelId="{5B41168A-D14B-4009-888B-C5C534C8F064}" type="pres">
      <dgm:prSet presAssocID="{521C3144-2E6E-4371-9F0F-5EC9A2448F26}" presName="pillar1" presStyleLbl="node1" presStyleIdx="0" presStyleCnt="4" custScaleX="41331" custScaleY="133345" custLinFactNeighborX="-17" custLinFactNeighborY="-748">
        <dgm:presLayoutVars>
          <dgm:bulletEnabled val="1"/>
        </dgm:presLayoutVars>
      </dgm:prSet>
      <dgm:spPr/>
    </dgm:pt>
    <dgm:pt modelId="{EC4E34FF-1CB1-4F87-839D-5C88AA436599}" type="pres">
      <dgm:prSet presAssocID="{86B93B87-CE5F-46C0-A96E-34FC1C9A9936}" presName="pillarX" presStyleLbl="node1" presStyleIdx="1" presStyleCnt="4" custScaleX="46604" custScaleY="127731" custLinFactNeighborX="-243" custLinFactNeighborY="-3974">
        <dgm:presLayoutVars>
          <dgm:bulletEnabled val="1"/>
        </dgm:presLayoutVars>
      </dgm:prSet>
      <dgm:spPr/>
    </dgm:pt>
    <dgm:pt modelId="{E4B25A27-CE64-4DA4-8E60-85A44E068DDE}" type="pres">
      <dgm:prSet presAssocID="{DC7439B1-F967-4F2A-9966-23FC03CD2E50}" presName="pillarX" presStyleLbl="node1" presStyleIdx="2" presStyleCnt="4" custScaleX="53566" custScaleY="129109" custLinFactNeighborX="-428" custLinFactNeighborY="-3225">
        <dgm:presLayoutVars>
          <dgm:bulletEnabled val="1"/>
        </dgm:presLayoutVars>
      </dgm:prSet>
      <dgm:spPr/>
    </dgm:pt>
    <dgm:pt modelId="{6D09F297-A00C-4F0D-A73E-B0EE94813716}" type="pres">
      <dgm:prSet presAssocID="{E3EDD23A-FFA9-4E9C-A7E0-06546912BC25}" presName="pillarX" presStyleLbl="node1" presStyleIdx="3" presStyleCnt="4" custScaleX="117250" custScaleY="130162" custLinFactNeighborX="81" custLinFactNeighborY="-2960">
        <dgm:presLayoutVars>
          <dgm:bulletEnabled val="1"/>
        </dgm:presLayoutVars>
      </dgm:prSet>
      <dgm:spPr/>
    </dgm:pt>
    <dgm:pt modelId="{928A1C3A-EBA0-4879-AC61-F79F63941216}" type="pres">
      <dgm:prSet presAssocID="{521C3144-2E6E-4371-9F0F-5EC9A2448F26}" presName="base" presStyleLbl="dkBgShp" presStyleIdx="1" presStyleCnt="2" custLinFactNeighborX="76" custLinFactNeighborY="69395"/>
      <dgm:spPr/>
    </dgm:pt>
  </dgm:ptLst>
  <dgm:cxnLst>
    <dgm:cxn modelId="{07A3EE15-956D-4355-BEB8-D498C4C9385D}" type="presOf" srcId="{521C3144-2E6E-4371-9F0F-5EC9A2448F26}" destId="{89582F26-1B3D-41A8-8C58-EEEFAE76577C}" srcOrd="0" destOrd="0" presId="urn:microsoft.com/office/officeart/2005/8/layout/hList3"/>
    <dgm:cxn modelId="{5327C620-925C-483B-9145-0EC8C83E0B76}" type="presOf" srcId="{E3EDD23A-FFA9-4E9C-A7E0-06546912BC25}" destId="{6D09F297-A00C-4F0D-A73E-B0EE94813716}" srcOrd="0" destOrd="0" presId="urn:microsoft.com/office/officeart/2005/8/layout/hList3"/>
    <dgm:cxn modelId="{B7112228-8BE8-4F88-B5CB-2E32D2624322}" srcId="{521C3144-2E6E-4371-9F0F-5EC9A2448F26}" destId="{E3EDD23A-FFA9-4E9C-A7E0-06546912BC25}" srcOrd="3" destOrd="0" parTransId="{8F634C5E-1327-4CEF-A6E0-EDF2EF6C9766}" sibTransId="{BC8B0A32-E443-4D7A-A9C4-4571227D52A8}"/>
    <dgm:cxn modelId="{4E61D25B-C3BA-4E77-8E9C-F5B8E8632467}" type="presOf" srcId="{4CE2E617-05BA-4429-BBF1-69280CA84635}" destId="{6D60B8E4-EF21-4F48-B056-ED94029E26F5}" srcOrd="0" destOrd="0" presId="urn:microsoft.com/office/officeart/2005/8/layout/hList3"/>
    <dgm:cxn modelId="{3D99CE5D-3647-4143-AF74-6EDF3A8C9E41}" srcId="{4CE2E617-05BA-4429-BBF1-69280CA84635}" destId="{521C3144-2E6E-4371-9F0F-5EC9A2448F26}" srcOrd="0" destOrd="0" parTransId="{682297B0-DCB4-43EA-A699-E038BF12DF30}" sibTransId="{E0E075F4-C197-4318-94A0-02C5A6F15FD7}"/>
    <dgm:cxn modelId="{B9C1B065-D4B3-495F-A67A-652E7B1008C2}" srcId="{521C3144-2E6E-4371-9F0F-5EC9A2448F26}" destId="{F459EB75-8FE7-4267-9CC4-7D32F3859A1C}" srcOrd="0" destOrd="0" parTransId="{AF1C445A-9BF3-4AD1-8AE0-D79BA37BB65B}" sibTransId="{FB59CFF9-2F5C-434F-9BF4-2DDDEA7F08A6}"/>
    <dgm:cxn modelId="{BF1EFA84-06E5-4FF6-8D8A-CEE13CC0FF08}" type="presOf" srcId="{DC7439B1-F967-4F2A-9966-23FC03CD2E50}" destId="{E4B25A27-CE64-4DA4-8E60-85A44E068DDE}" srcOrd="0" destOrd="0" presId="urn:microsoft.com/office/officeart/2005/8/layout/hList3"/>
    <dgm:cxn modelId="{17E1A18A-4F2C-4038-A21C-D0A68FD306BA}" srcId="{521C3144-2E6E-4371-9F0F-5EC9A2448F26}" destId="{DC7439B1-F967-4F2A-9966-23FC03CD2E50}" srcOrd="2" destOrd="0" parTransId="{D4B50323-B18E-45E1-93D9-A1D4E19E2BC9}" sibTransId="{BFE9B008-1EB3-463B-8784-8E12B0B32DC0}"/>
    <dgm:cxn modelId="{BE0BE4C3-460A-4871-987F-3E8501DBC050}" type="presOf" srcId="{F459EB75-8FE7-4267-9CC4-7D32F3859A1C}" destId="{5B41168A-D14B-4009-888B-C5C534C8F064}" srcOrd="0" destOrd="0" presId="urn:microsoft.com/office/officeart/2005/8/layout/hList3"/>
    <dgm:cxn modelId="{424DC2DA-1B91-46D3-95BC-34503ABF08C6}" srcId="{521C3144-2E6E-4371-9F0F-5EC9A2448F26}" destId="{86B93B87-CE5F-46C0-A96E-34FC1C9A9936}" srcOrd="1" destOrd="0" parTransId="{9FF4E175-AC0F-4579-94F9-3A299E4B7E04}" sibTransId="{23917518-9CEF-490C-9AA7-536825082E34}"/>
    <dgm:cxn modelId="{76B358EC-6E1D-4817-9320-791A06982383}" type="presOf" srcId="{86B93B87-CE5F-46C0-A96E-34FC1C9A9936}" destId="{EC4E34FF-1CB1-4F87-839D-5C88AA436599}" srcOrd="0" destOrd="0" presId="urn:microsoft.com/office/officeart/2005/8/layout/hList3"/>
    <dgm:cxn modelId="{B9A9D4CE-C9AC-4A4B-BCDF-D14BF3702C60}" type="presParOf" srcId="{6D60B8E4-EF21-4F48-B056-ED94029E26F5}" destId="{89582F26-1B3D-41A8-8C58-EEEFAE76577C}" srcOrd="0" destOrd="0" presId="urn:microsoft.com/office/officeart/2005/8/layout/hList3"/>
    <dgm:cxn modelId="{ACEF4E1D-EFD1-45DF-A0AB-177EE0F546F9}" type="presParOf" srcId="{6D60B8E4-EF21-4F48-B056-ED94029E26F5}" destId="{3DEAB0A8-C705-4C00-AD31-06D4066B4195}" srcOrd="1" destOrd="0" presId="urn:microsoft.com/office/officeart/2005/8/layout/hList3"/>
    <dgm:cxn modelId="{BF7CDF47-9435-4FF5-B4BF-B2BC80F84623}" type="presParOf" srcId="{3DEAB0A8-C705-4C00-AD31-06D4066B4195}" destId="{5B41168A-D14B-4009-888B-C5C534C8F064}" srcOrd="0" destOrd="0" presId="urn:microsoft.com/office/officeart/2005/8/layout/hList3"/>
    <dgm:cxn modelId="{A69360E2-A5D3-411C-B9F4-D9868ADB828B}" type="presParOf" srcId="{3DEAB0A8-C705-4C00-AD31-06D4066B4195}" destId="{EC4E34FF-1CB1-4F87-839D-5C88AA436599}" srcOrd="1" destOrd="0" presId="urn:microsoft.com/office/officeart/2005/8/layout/hList3"/>
    <dgm:cxn modelId="{39BDD22E-D2EA-4149-87CE-5697A04D778E}" type="presParOf" srcId="{3DEAB0A8-C705-4C00-AD31-06D4066B4195}" destId="{E4B25A27-CE64-4DA4-8E60-85A44E068DDE}" srcOrd="2" destOrd="0" presId="urn:microsoft.com/office/officeart/2005/8/layout/hList3"/>
    <dgm:cxn modelId="{B37B9A57-24DC-4B39-B603-76CA7662AE3D}" type="presParOf" srcId="{3DEAB0A8-C705-4C00-AD31-06D4066B4195}" destId="{6D09F297-A00C-4F0D-A73E-B0EE94813716}" srcOrd="3" destOrd="0" presId="urn:microsoft.com/office/officeart/2005/8/layout/hList3"/>
    <dgm:cxn modelId="{3F2010AD-3349-4A55-8830-1B8079C75BA4}" type="presParOf" srcId="{6D60B8E4-EF21-4F48-B056-ED94029E26F5}" destId="{928A1C3A-EBA0-4879-AC61-F79F63941216}"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582040E-1CE4-45BE-BBA3-8FA288B9D2B6}"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ru-RU"/>
        </a:p>
      </dgm:t>
    </dgm:pt>
    <dgm:pt modelId="{91999B79-5E3E-49F8-917B-07C4884BD9AA}">
      <dgm:prSet phldrT="[Текст]" custT="1"/>
      <dgm:spPr/>
      <dgm:t>
        <a:bodyPr/>
        <a:lstStyle/>
        <a:p>
          <a:r>
            <a:rPr lang="ru-RU" sz="2000" b="1" i="0" dirty="0">
              <a:latin typeface="Times New Roman" panose="02020603050405020304" pitchFamily="18" charset="0"/>
              <a:cs typeface="Times New Roman" panose="02020603050405020304" pitchFamily="18" charset="0"/>
            </a:rPr>
            <a:t>ФЕДЕРАЛЬНЫЙ ЗАКОН от 14 июля 2022 г. № 296-ФЗ «О ВНЕСЕНИИ ИЗМЕНЕНИЯ В СТАТЬЮ 68 ФЕДЕРАЛЬНОГО ЗАКОНА «ОБ ОБРАЗОВАНИИ В РОССИЙСКОЙ ФЕДЕРАЦИИ»</a:t>
          </a:r>
          <a:endParaRPr lang="ru-RU" sz="2000" dirty="0">
            <a:latin typeface="Times New Roman" panose="02020603050405020304" pitchFamily="18" charset="0"/>
            <a:cs typeface="Times New Roman" panose="02020603050405020304" pitchFamily="18" charset="0"/>
          </a:endParaRPr>
        </a:p>
      </dgm:t>
    </dgm:pt>
    <dgm:pt modelId="{1264F874-2820-4CFF-BB71-F225ED01C9C6}" type="parTrans" cxnId="{CA74AC38-700D-4990-9DBC-1F3F1B3C5542}">
      <dgm:prSet/>
      <dgm:spPr/>
      <dgm:t>
        <a:bodyPr/>
        <a:lstStyle/>
        <a:p>
          <a:endParaRPr lang="ru-RU"/>
        </a:p>
      </dgm:t>
    </dgm:pt>
    <dgm:pt modelId="{42740E3A-CFF4-4FC3-9C5E-A981D1B67B83}" type="sibTrans" cxnId="{CA74AC38-700D-4990-9DBC-1F3F1B3C5542}">
      <dgm:prSet/>
      <dgm:spPr/>
      <dgm:t>
        <a:bodyPr/>
        <a:lstStyle/>
        <a:p>
          <a:endParaRPr lang="ru-RU"/>
        </a:p>
      </dgm:t>
    </dgm:pt>
    <dgm:pt modelId="{F9D9E596-D0F7-4995-8F19-827268909BFE}">
      <dgm:prSet phldrT="[Текст]" custT="1"/>
      <dgm:spPr/>
      <dgm:t>
        <a:bodyPr/>
        <a:lstStyle/>
        <a:p>
          <a:r>
            <a:rPr lang="ru-RU" sz="2400" b="0" i="0" dirty="0">
              <a:latin typeface="Times New Roman" panose="02020603050405020304" pitchFamily="18" charset="0"/>
              <a:cs typeface="Times New Roman" panose="02020603050405020304" pitchFamily="18" charset="0"/>
            </a:rPr>
            <a:t>В часть 4 статьи 68 Федерального закона от 29 декабря 2012 года № 273-ФЗ «Об образовании в Российской Федерации»   внесли изменение, дополнив ее предложением следующего содержания: «Лицам, указанным в части 7 статьи 71 настоящего Федерального закона, предоставляется преимущественное право зачисления в образовательную организацию на обучение по образовательным программам среднего профессионального образования при условии успешного прохождения вступительных испытаний (в случае их проведения) и при прочих равных условиях».</a:t>
          </a:r>
          <a:endParaRPr lang="ru-RU" sz="2400" dirty="0">
            <a:latin typeface="Times New Roman" panose="02020603050405020304" pitchFamily="18" charset="0"/>
            <a:cs typeface="Times New Roman" panose="02020603050405020304" pitchFamily="18" charset="0"/>
          </a:endParaRPr>
        </a:p>
      </dgm:t>
    </dgm:pt>
    <dgm:pt modelId="{7BAFF37E-E5EF-4792-AF68-B60CB137B886}" type="parTrans" cxnId="{85D8368B-2A95-4421-B52E-793287462C16}">
      <dgm:prSet/>
      <dgm:spPr/>
      <dgm:t>
        <a:bodyPr/>
        <a:lstStyle/>
        <a:p>
          <a:endParaRPr lang="ru-RU"/>
        </a:p>
      </dgm:t>
    </dgm:pt>
    <dgm:pt modelId="{191CC39E-BCFD-4FB4-A502-0692CCC9C789}" type="sibTrans" cxnId="{85D8368B-2A95-4421-B52E-793287462C16}">
      <dgm:prSet/>
      <dgm:spPr/>
      <dgm:t>
        <a:bodyPr/>
        <a:lstStyle/>
        <a:p>
          <a:endParaRPr lang="ru-RU"/>
        </a:p>
      </dgm:t>
    </dgm:pt>
    <dgm:pt modelId="{68763C97-0E82-43C0-9D05-ABE30C25D597}" type="pres">
      <dgm:prSet presAssocID="{7582040E-1CE4-45BE-BBA3-8FA288B9D2B6}" presName="composite" presStyleCnt="0">
        <dgm:presLayoutVars>
          <dgm:chMax val="1"/>
          <dgm:dir/>
          <dgm:resizeHandles val="exact"/>
        </dgm:presLayoutVars>
      </dgm:prSet>
      <dgm:spPr/>
    </dgm:pt>
    <dgm:pt modelId="{93424F53-B81B-47A6-81FB-2C641EEDA9A5}" type="pres">
      <dgm:prSet presAssocID="{91999B79-5E3E-49F8-917B-07C4884BD9AA}" presName="roof" presStyleLbl="dkBgShp" presStyleIdx="0" presStyleCnt="2" custLinFactNeighborX="-3043" custLinFactNeighborY="2778"/>
      <dgm:spPr/>
    </dgm:pt>
    <dgm:pt modelId="{BDD0FC10-78C1-4611-B7EA-4C4F014E3C5C}" type="pres">
      <dgm:prSet presAssocID="{91999B79-5E3E-49F8-917B-07C4884BD9AA}" presName="pillars" presStyleCnt="0"/>
      <dgm:spPr/>
    </dgm:pt>
    <dgm:pt modelId="{0A54D0C3-F436-4E0D-AD38-4C2808E7CD34}" type="pres">
      <dgm:prSet presAssocID="{91999B79-5E3E-49F8-917B-07C4884BD9AA}" presName="pillar1" presStyleLbl="node1" presStyleIdx="0" presStyleCnt="1">
        <dgm:presLayoutVars>
          <dgm:bulletEnabled val="1"/>
        </dgm:presLayoutVars>
      </dgm:prSet>
      <dgm:spPr/>
    </dgm:pt>
    <dgm:pt modelId="{A38D68CD-05C8-40EF-AE22-65896C63538B}" type="pres">
      <dgm:prSet presAssocID="{91999B79-5E3E-49F8-917B-07C4884BD9AA}" presName="base" presStyleLbl="dkBgShp" presStyleIdx="1" presStyleCnt="2"/>
      <dgm:spPr/>
    </dgm:pt>
  </dgm:ptLst>
  <dgm:cxnLst>
    <dgm:cxn modelId="{231DCC1B-C3A8-4F3F-BA7C-0256594CF190}" type="presOf" srcId="{7582040E-1CE4-45BE-BBA3-8FA288B9D2B6}" destId="{68763C97-0E82-43C0-9D05-ABE30C25D597}" srcOrd="0" destOrd="0" presId="urn:microsoft.com/office/officeart/2005/8/layout/hList3"/>
    <dgm:cxn modelId="{CA74AC38-700D-4990-9DBC-1F3F1B3C5542}" srcId="{7582040E-1CE4-45BE-BBA3-8FA288B9D2B6}" destId="{91999B79-5E3E-49F8-917B-07C4884BD9AA}" srcOrd="0" destOrd="0" parTransId="{1264F874-2820-4CFF-BB71-F225ED01C9C6}" sibTransId="{42740E3A-CFF4-4FC3-9C5E-A981D1B67B83}"/>
    <dgm:cxn modelId="{DF7A3B50-5535-40F6-81DF-BD3091D54864}" type="presOf" srcId="{91999B79-5E3E-49F8-917B-07C4884BD9AA}" destId="{93424F53-B81B-47A6-81FB-2C641EEDA9A5}" srcOrd="0" destOrd="0" presId="urn:microsoft.com/office/officeart/2005/8/layout/hList3"/>
    <dgm:cxn modelId="{85D8368B-2A95-4421-B52E-793287462C16}" srcId="{91999B79-5E3E-49F8-917B-07C4884BD9AA}" destId="{F9D9E596-D0F7-4995-8F19-827268909BFE}" srcOrd="0" destOrd="0" parTransId="{7BAFF37E-E5EF-4792-AF68-B60CB137B886}" sibTransId="{191CC39E-BCFD-4FB4-A502-0692CCC9C789}"/>
    <dgm:cxn modelId="{0D2B298E-4A81-4F2F-9CC2-D5AB38E80909}" type="presOf" srcId="{F9D9E596-D0F7-4995-8F19-827268909BFE}" destId="{0A54D0C3-F436-4E0D-AD38-4C2808E7CD34}" srcOrd="0" destOrd="0" presId="urn:microsoft.com/office/officeart/2005/8/layout/hList3"/>
    <dgm:cxn modelId="{CFF29E70-2A96-45C0-9033-C430C76BAA32}" type="presParOf" srcId="{68763C97-0E82-43C0-9D05-ABE30C25D597}" destId="{93424F53-B81B-47A6-81FB-2C641EEDA9A5}" srcOrd="0" destOrd="0" presId="urn:microsoft.com/office/officeart/2005/8/layout/hList3"/>
    <dgm:cxn modelId="{4C0C2C93-2D10-4AE1-8F56-E9D990365BDF}" type="presParOf" srcId="{68763C97-0E82-43C0-9D05-ABE30C25D597}" destId="{BDD0FC10-78C1-4611-B7EA-4C4F014E3C5C}" srcOrd="1" destOrd="0" presId="urn:microsoft.com/office/officeart/2005/8/layout/hList3"/>
    <dgm:cxn modelId="{7DF6BE16-AD25-4281-A907-A5553107916D}" type="presParOf" srcId="{BDD0FC10-78C1-4611-B7EA-4C4F014E3C5C}" destId="{0A54D0C3-F436-4E0D-AD38-4C2808E7CD34}" srcOrd="0" destOrd="0" presId="urn:microsoft.com/office/officeart/2005/8/layout/hList3"/>
    <dgm:cxn modelId="{7EACCC93-95B4-4AAE-9FE0-B38FFB91B0A3}" type="presParOf" srcId="{68763C97-0E82-43C0-9D05-ABE30C25D597}" destId="{A38D68CD-05C8-40EF-AE22-65896C63538B}"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0FF8766-D8E2-4EDB-B289-A76CBA02AE0E}"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ru-RU"/>
        </a:p>
      </dgm:t>
    </dgm:pt>
    <dgm:pt modelId="{7826C9C1-1020-44D4-BA34-C0BC3D0E420D}">
      <dgm:prSet phldrT="[Текст]" custT="1"/>
      <dgm:spPr/>
      <dgm:t>
        <a:bodyPr/>
        <a:lstStyle/>
        <a:p>
          <a:r>
            <a:rPr lang="ru-RU" sz="2000" b="1" i="0" dirty="0">
              <a:latin typeface="Times New Roman" panose="02020603050405020304" pitchFamily="18" charset="0"/>
              <a:cs typeface="Times New Roman" panose="02020603050405020304" pitchFamily="18" charset="0"/>
            </a:rPr>
            <a:t>ФЕДЕРАЛЬНЫЙ ЗАКОН от 14 июля 2022 г. № 298-ФЗ «О ВНЕСЕНИИ ИЗМЕНЕНИЙ В ФЕДЕРАЛЬНЫЙ ЗАКОН «ОБ ОБРАЗОВАНИИ В РОССИЙСКОЙ ФЕДЕРАЦИИ»</a:t>
          </a:r>
          <a:endParaRPr lang="ru-RU" sz="2000" dirty="0">
            <a:latin typeface="Times New Roman" panose="02020603050405020304" pitchFamily="18" charset="0"/>
            <a:cs typeface="Times New Roman" panose="02020603050405020304" pitchFamily="18" charset="0"/>
          </a:endParaRPr>
        </a:p>
      </dgm:t>
    </dgm:pt>
    <dgm:pt modelId="{466AC681-C15D-41EA-BDB9-9BE71BC88001}" type="parTrans" cxnId="{622ED57D-A8A2-4A52-BACF-7CA944EB2A25}">
      <dgm:prSet/>
      <dgm:spPr/>
      <dgm:t>
        <a:bodyPr/>
        <a:lstStyle/>
        <a:p>
          <a:endParaRPr lang="ru-RU"/>
        </a:p>
      </dgm:t>
    </dgm:pt>
    <dgm:pt modelId="{3E08547D-1587-412A-9B30-89DFE42F848A}" type="sibTrans" cxnId="{622ED57D-A8A2-4A52-BACF-7CA944EB2A25}">
      <dgm:prSet/>
      <dgm:spPr/>
      <dgm:t>
        <a:bodyPr/>
        <a:lstStyle/>
        <a:p>
          <a:endParaRPr lang="ru-RU"/>
        </a:p>
      </dgm:t>
    </dgm:pt>
    <dgm:pt modelId="{4F36E8D0-D47D-46D7-9012-7A570191E34C}">
      <dgm:prSet phldrT="[Текст]" custT="1"/>
      <dgm:spPr/>
      <dgm:t>
        <a:bodyPr anchor="t"/>
        <a:lstStyle/>
        <a:p>
          <a:r>
            <a:rPr lang="ru-RU" sz="1400" b="0" i="0" dirty="0">
              <a:latin typeface="Times New Roman" panose="02020603050405020304" pitchFamily="18" charset="0"/>
              <a:cs typeface="Times New Roman" panose="02020603050405020304" pitchFamily="18" charset="0"/>
            </a:rPr>
            <a:t>статью 28 дополнить частью 8 следующего содержания: </a:t>
          </a:r>
        </a:p>
        <a:p>
          <a:r>
            <a:rPr lang="ru-RU" sz="1400" b="0" i="0" dirty="0">
              <a:latin typeface="Times New Roman" panose="02020603050405020304" pitchFamily="18" charset="0"/>
              <a:cs typeface="Times New Roman" panose="02020603050405020304" pitchFamily="18" charset="0"/>
            </a:rPr>
            <a:t>"8. Образовательная организация вправе применять в своей деятельности электронный документооборот, который предусматривает создание, подписание, использование и хранение документов, связанных с деятельностью образовательной организации, в электронном виде без дублирования на бумажном носителе, если иное не установлено настоящим Федеральным законом. Решение о введении электронного документооборота и порядок его осуществления утверждаются образовательной организацией по согласованию с ее учредителем."</a:t>
          </a:r>
          <a:endParaRPr lang="ru-RU" sz="1400" dirty="0">
            <a:latin typeface="Times New Roman" panose="02020603050405020304" pitchFamily="18" charset="0"/>
            <a:cs typeface="Times New Roman" panose="02020603050405020304" pitchFamily="18" charset="0"/>
          </a:endParaRPr>
        </a:p>
      </dgm:t>
    </dgm:pt>
    <dgm:pt modelId="{EE949B3E-3F3B-452D-8BD9-BB786C9B2A77}" type="parTrans" cxnId="{50AD3F4D-0F2A-4EFB-9683-A03E471DDC9F}">
      <dgm:prSet/>
      <dgm:spPr/>
      <dgm:t>
        <a:bodyPr/>
        <a:lstStyle/>
        <a:p>
          <a:endParaRPr lang="ru-RU"/>
        </a:p>
      </dgm:t>
    </dgm:pt>
    <dgm:pt modelId="{78D00EA2-CF51-42D7-BF56-D11F109D22DB}" type="sibTrans" cxnId="{50AD3F4D-0F2A-4EFB-9683-A03E471DDC9F}">
      <dgm:prSet/>
      <dgm:spPr/>
      <dgm:t>
        <a:bodyPr/>
        <a:lstStyle/>
        <a:p>
          <a:endParaRPr lang="ru-RU"/>
        </a:p>
      </dgm:t>
    </dgm:pt>
    <dgm:pt modelId="{8A60C19B-38AC-4CA5-87E5-F07D5C4DF373}">
      <dgm:prSet phldrT="[Текст]" custT="1"/>
      <dgm:spPr/>
      <dgm:t>
        <a:bodyPr anchor="t"/>
        <a:lstStyle/>
        <a:p>
          <a:r>
            <a:rPr lang="ru-RU" sz="1400" b="0" i="0" dirty="0">
              <a:latin typeface="Times New Roman" panose="02020603050405020304" pitchFamily="18" charset="0"/>
              <a:cs typeface="Times New Roman" panose="02020603050405020304" pitchFamily="18" charset="0"/>
            </a:rPr>
            <a:t>статью 29 дополнить частью 4 следующего содержания: </a:t>
          </a:r>
        </a:p>
        <a:p>
          <a:r>
            <a:rPr lang="ru-RU" sz="1400" b="0" i="0" dirty="0">
              <a:latin typeface="Times New Roman" panose="02020603050405020304" pitchFamily="18" charset="0"/>
              <a:cs typeface="Times New Roman" panose="02020603050405020304" pitchFamily="18" charset="0"/>
            </a:rPr>
            <a:t>Информация и документы о деятельности образовательной организации, не указанные в части 2 настоящей статьи, представляются руководителем (заместителем руководителя) образовательной организации по обращению гражданина либо должностного лица государственного органа или органа местного самоуправления в случаях и порядке, предусмотренных законодательством Российской Федерации. Представление информации организациям о деятельности государственной или муниципальной образовательной организации осуществляется учредителем такой организации."</a:t>
          </a:r>
          <a:endParaRPr lang="ru-RU" sz="1400" dirty="0">
            <a:latin typeface="Times New Roman" panose="02020603050405020304" pitchFamily="18" charset="0"/>
            <a:cs typeface="Times New Roman" panose="02020603050405020304" pitchFamily="18" charset="0"/>
          </a:endParaRPr>
        </a:p>
      </dgm:t>
    </dgm:pt>
    <dgm:pt modelId="{8C2AC612-C7F7-4BB7-BEE7-A74DC4D8C58F}" type="parTrans" cxnId="{B4107FCF-92D7-453D-AA4D-FED32FAB94CA}">
      <dgm:prSet/>
      <dgm:spPr/>
      <dgm:t>
        <a:bodyPr/>
        <a:lstStyle/>
        <a:p>
          <a:endParaRPr lang="ru-RU"/>
        </a:p>
      </dgm:t>
    </dgm:pt>
    <dgm:pt modelId="{B74C1528-7E14-41E5-8160-73E190D6834A}" type="sibTrans" cxnId="{B4107FCF-92D7-453D-AA4D-FED32FAB94CA}">
      <dgm:prSet/>
      <dgm:spPr/>
      <dgm:t>
        <a:bodyPr/>
        <a:lstStyle/>
        <a:p>
          <a:endParaRPr lang="ru-RU"/>
        </a:p>
      </dgm:t>
    </dgm:pt>
    <dgm:pt modelId="{03635D3C-9F44-4DD1-BD00-B2A7D6B3A3BF}">
      <dgm:prSet phldrT="[Текст]" custT="1"/>
      <dgm:spPr/>
      <dgm:t>
        <a:bodyPr anchor="t"/>
        <a:lstStyle/>
        <a:p>
          <a:pPr>
            <a:spcAft>
              <a:spcPts val="0"/>
            </a:spcAft>
          </a:pPr>
          <a:r>
            <a:rPr lang="ru-RU" sz="1300" b="0" i="0" dirty="0">
              <a:latin typeface="Times New Roman" panose="02020603050405020304" pitchFamily="18" charset="0"/>
              <a:cs typeface="Times New Roman" panose="02020603050405020304" pitchFamily="18" charset="0"/>
            </a:rPr>
            <a:t>статью 47 дополнить частями 6.1 и 6.2 следующего содержания:</a:t>
          </a:r>
        </a:p>
        <a:p>
          <a:pPr>
            <a:spcAft>
              <a:spcPts val="0"/>
            </a:spcAft>
          </a:pPr>
          <a:r>
            <a:rPr lang="ru-RU" sz="1300" b="0" i="0" dirty="0">
              <a:latin typeface="Times New Roman" panose="02020603050405020304" pitchFamily="18" charset="0"/>
              <a:cs typeface="Times New Roman" panose="02020603050405020304" pitchFamily="18" charset="0"/>
            </a:rPr>
            <a:t>"6.1. Перечень документации, подготовка которой осуществляется педагогическими работниками при реализации основных общеобразовательных программ, утверждается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Орган государственной власти субъекта Российской Федерации, осуществляющий государственное управление в сфере образования, по согласованию с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вправе утвердить дополнительный перечень документации, подготовка которой осуществляется педагогическими работниками при реализации основных общеобразовательных программ.  </a:t>
          </a:r>
        </a:p>
        <a:p>
          <a:pPr>
            <a:spcAft>
              <a:spcPts val="0"/>
            </a:spcAft>
          </a:pPr>
          <a:r>
            <a:rPr lang="ru-RU" sz="1300" b="0" i="0" dirty="0">
              <a:latin typeface="Times New Roman" panose="02020603050405020304" pitchFamily="18" charset="0"/>
              <a:cs typeface="Times New Roman" panose="02020603050405020304" pitchFamily="18" charset="0"/>
            </a:rPr>
            <a:t>6.2. Не допускается возложение на педагогических работников общеобразовательных организаций работы, не предусмотренной частями 6 и 9 настоящей статьи, в том числе связанной с подготовкой документов, не включенных в перечни, указанные в части 6.1 настоящей статьи."</a:t>
          </a:r>
          <a:endParaRPr lang="ru-RU" sz="1300" dirty="0">
            <a:latin typeface="Times New Roman" panose="02020603050405020304" pitchFamily="18" charset="0"/>
            <a:cs typeface="Times New Roman" panose="02020603050405020304" pitchFamily="18" charset="0"/>
          </a:endParaRPr>
        </a:p>
      </dgm:t>
    </dgm:pt>
    <dgm:pt modelId="{55C0CD2E-E3FE-4274-93A2-C5973E53516C}" type="parTrans" cxnId="{A31BB39C-0B5A-4520-A9E6-7FC4DFDC04C7}">
      <dgm:prSet/>
      <dgm:spPr/>
      <dgm:t>
        <a:bodyPr/>
        <a:lstStyle/>
        <a:p>
          <a:endParaRPr lang="ru-RU"/>
        </a:p>
      </dgm:t>
    </dgm:pt>
    <dgm:pt modelId="{6071325B-DBC1-4A45-8776-EE38545D68B2}" type="sibTrans" cxnId="{A31BB39C-0B5A-4520-A9E6-7FC4DFDC04C7}">
      <dgm:prSet/>
      <dgm:spPr/>
      <dgm:t>
        <a:bodyPr/>
        <a:lstStyle/>
        <a:p>
          <a:endParaRPr lang="ru-RU"/>
        </a:p>
      </dgm:t>
    </dgm:pt>
    <dgm:pt modelId="{04321554-1246-41FF-9C6C-B8185CD8177F}" type="pres">
      <dgm:prSet presAssocID="{E0FF8766-D8E2-4EDB-B289-A76CBA02AE0E}" presName="composite" presStyleCnt="0">
        <dgm:presLayoutVars>
          <dgm:chMax val="1"/>
          <dgm:dir/>
          <dgm:resizeHandles val="exact"/>
        </dgm:presLayoutVars>
      </dgm:prSet>
      <dgm:spPr/>
    </dgm:pt>
    <dgm:pt modelId="{980A7ECA-EC45-436F-ACC8-6D1C6D87CD57}" type="pres">
      <dgm:prSet presAssocID="{7826C9C1-1020-44D4-BA34-C0BC3D0E420D}" presName="roof" presStyleLbl="dkBgShp" presStyleIdx="0" presStyleCnt="2" custScaleY="51670" custLinFactNeighborX="-502" custLinFactNeighborY="-10187"/>
      <dgm:spPr/>
    </dgm:pt>
    <dgm:pt modelId="{13C9CC82-2BD5-4ADD-8243-AB7DD9F3F08B}" type="pres">
      <dgm:prSet presAssocID="{7826C9C1-1020-44D4-BA34-C0BC3D0E420D}" presName="pillars" presStyleCnt="0"/>
      <dgm:spPr/>
    </dgm:pt>
    <dgm:pt modelId="{D8417CF2-A944-4CEF-969A-86752B6869C9}" type="pres">
      <dgm:prSet presAssocID="{7826C9C1-1020-44D4-BA34-C0BC3D0E420D}" presName="pillar1" presStyleLbl="node1" presStyleIdx="0" presStyleCnt="3" custScaleX="72336" custScaleY="127199" custLinFactNeighborX="-430" custLinFactNeighborY="-2685">
        <dgm:presLayoutVars>
          <dgm:bulletEnabled val="1"/>
        </dgm:presLayoutVars>
      </dgm:prSet>
      <dgm:spPr/>
    </dgm:pt>
    <dgm:pt modelId="{C7232E7F-9C65-4DBF-9D9C-644BFD6684F5}" type="pres">
      <dgm:prSet presAssocID="{8A60C19B-38AC-4CA5-87E5-F07D5C4DF373}" presName="pillarX" presStyleLbl="node1" presStyleIdx="1" presStyleCnt="3" custScaleX="82133" custScaleY="125913" custLinFactNeighborX="51" custLinFactNeighborY="-2963">
        <dgm:presLayoutVars>
          <dgm:bulletEnabled val="1"/>
        </dgm:presLayoutVars>
      </dgm:prSet>
      <dgm:spPr/>
    </dgm:pt>
    <dgm:pt modelId="{24F3B68C-D748-4857-A47A-DCA1FA7652A1}" type="pres">
      <dgm:prSet presAssocID="{03635D3C-9F44-4DD1-BD00-B2A7D6B3A3BF}" presName="pillarX" presStyleLbl="node1" presStyleIdx="2" presStyleCnt="3" custScaleX="114245" custScaleY="121602" custLinFactNeighborX="24" custLinFactNeighborY="-5120">
        <dgm:presLayoutVars>
          <dgm:bulletEnabled val="1"/>
        </dgm:presLayoutVars>
      </dgm:prSet>
      <dgm:spPr/>
    </dgm:pt>
    <dgm:pt modelId="{EF0C9FD4-151B-4275-AC63-5F5FC14F6E3C}" type="pres">
      <dgm:prSet presAssocID="{7826C9C1-1020-44D4-BA34-C0BC3D0E420D}" presName="base" presStyleLbl="dkBgShp" presStyleIdx="1" presStyleCnt="2" custLinFactNeighborY="51782"/>
      <dgm:spPr/>
    </dgm:pt>
  </dgm:ptLst>
  <dgm:cxnLst>
    <dgm:cxn modelId="{7A4A0211-5F24-44A6-A4C0-F67A4BE5A75E}" type="presOf" srcId="{4F36E8D0-D47D-46D7-9012-7A570191E34C}" destId="{D8417CF2-A944-4CEF-969A-86752B6869C9}" srcOrd="0" destOrd="0" presId="urn:microsoft.com/office/officeart/2005/8/layout/hList3"/>
    <dgm:cxn modelId="{50AD3F4D-0F2A-4EFB-9683-A03E471DDC9F}" srcId="{7826C9C1-1020-44D4-BA34-C0BC3D0E420D}" destId="{4F36E8D0-D47D-46D7-9012-7A570191E34C}" srcOrd="0" destOrd="0" parTransId="{EE949B3E-3F3B-452D-8BD9-BB786C9B2A77}" sibTransId="{78D00EA2-CF51-42D7-BF56-D11F109D22DB}"/>
    <dgm:cxn modelId="{622ED57D-A8A2-4A52-BACF-7CA944EB2A25}" srcId="{E0FF8766-D8E2-4EDB-B289-A76CBA02AE0E}" destId="{7826C9C1-1020-44D4-BA34-C0BC3D0E420D}" srcOrd="0" destOrd="0" parTransId="{466AC681-C15D-41EA-BDB9-9BE71BC88001}" sibTransId="{3E08547D-1587-412A-9B30-89DFE42F848A}"/>
    <dgm:cxn modelId="{A31BB39C-0B5A-4520-A9E6-7FC4DFDC04C7}" srcId="{7826C9C1-1020-44D4-BA34-C0BC3D0E420D}" destId="{03635D3C-9F44-4DD1-BD00-B2A7D6B3A3BF}" srcOrd="2" destOrd="0" parTransId="{55C0CD2E-E3FE-4274-93A2-C5973E53516C}" sibTransId="{6071325B-DBC1-4A45-8776-EE38545D68B2}"/>
    <dgm:cxn modelId="{D60F76B6-ADB1-400C-BB93-BFCFFE941AFD}" type="presOf" srcId="{03635D3C-9F44-4DD1-BD00-B2A7D6B3A3BF}" destId="{24F3B68C-D748-4857-A47A-DCA1FA7652A1}" srcOrd="0" destOrd="0" presId="urn:microsoft.com/office/officeart/2005/8/layout/hList3"/>
    <dgm:cxn modelId="{B4107FCF-92D7-453D-AA4D-FED32FAB94CA}" srcId="{7826C9C1-1020-44D4-BA34-C0BC3D0E420D}" destId="{8A60C19B-38AC-4CA5-87E5-F07D5C4DF373}" srcOrd="1" destOrd="0" parTransId="{8C2AC612-C7F7-4BB7-BEE7-A74DC4D8C58F}" sibTransId="{B74C1528-7E14-41E5-8160-73E190D6834A}"/>
    <dgm:cxn modelId="{725DB9CF-2506-4B68-9311-365B08F394F1}" type="presOf" srcId="{7826C9C1-1020-44D4-BA34-C0BC3D0E420D}" destId="{980A7ECA-EC45-436F-ACC8-6D1C6D87CD57}" srcOrd="0" destOrd="0" presId="urn:microsoft.com/office/officeart/2005/8/layout/hList3"/>
    <dgm:cxn modelId="{44AC14F2-9A11-4254-940E-8C12828223BC}" type="presOf" srcId="{E0FF8766-D8E2-4EDB-B289-A76CBA02AE0E}" destId="{04321554-1246-41FF-9C6C-B8185CD8177F}" srcOrd="0" destOrd="0" presId="urn:microsoft.com/office/officeart/2005/8/layout/hList3"/>
    <dgm:cxn modelId="{86832FF3-C9C5-43D7-80C1-7B8883E87DD9}" type="presOf" srcId="{8A60C19B-38AC-4CA5-87E5-F07D5C4DF373}" destId="{C7232E7F-9C65-4DBF-9D9C-644BFD6684F5}" srcOrd="0" destOrd="0" presId="urn:microsoft.com/office/officeart/2005/8/layout/hList3"/>
    <dgm:cxn modelId="{BF6D3742-282D-497D-9BEB-9F43133AC787}" type="presParOf" srcId="{04321554-1246-41FF-9C6C-B8185CD8177F}" destId="{980A7ECA-EC45-436F-ACC8-6D1C6D87CD57}" srcOrd="0" destOrd="0" presId="urn:microsoft.com/office/officeart/2005/8/layout/hList3"/>
    <dgm:cxn modelId="{4A593772-687F-4D5F-997A-5BE5DA846C64}" type="presParOf" srcId="{04321554-1246-41FF-9C6C-B8185CD8177F}" destId="{13C9CC82-2BD5-4ADD-8243-AB7DD9F3F08B}" srcOrd="1" destOrd="0" presId="urn:microsoft.com/office/officeart/2005/8/layout/hList3"/>
    <dgm:cxn modelId="{E226C3B8-FAD2-407A-B42E-DE9267FEA473}" type="presParOf" srcId="{13C9CC82-2BD5-4ADD-8243-AB7DD9F3F08B}" destId="{D8417CF2-A944-4CEF-969A-86752B6869C9}" srcOrd="0" destOrd="0" presId="urn:microsoft.com/office/officeart/2005/8/layout/hList3"/>
    <dgm:cxn modelId="{FC1CC35E-DBA7-4D6C-9D60-A85522BD62CF}" type="presParOf" srcId="{13C9CC82-2BD5-4ADD-8243-AB7DD9F3F08B}" destId="{C7232E7F-9C65-4DBF-9D9C-644BFD6684F5}" srcOrd="1" destOrd="0" presId="urn:microsoft.com/office/officeart/2005/8/layout/hList3"/>
    <dgm:cxn modelId="{18C9B16C-4EF6-45F2-B9BB-CE820D3392EF}" type="presParOf" srcId="{13C9CC82-2BD5-4ADD-8243-AB7DD9F3F08B}" destId="{24F3B68C-D748-4857-A47A-DCA1FA7652A1}" srcOrd="2" destOrd="0" presId="urn:microsoft.com/office/officeart/2005/8/layout/hList3"/>
    <dgm:cxn modelId="{836EE5FA-4BA7-4891-8C1F-E7704E6F61E2}" type="presParOf" srcId="{04321554-1246-41FF-9C6C-B8185CD8177F}" destId="{EF0C9FD4-151B-4275-AC63-5F5FC14F6E3C}"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6D94DF1-D636-4B7B-AABF-865DC755A441}"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ru-RU"/>
        </a:p>
      </dgm:t>
    </dgm:pt>
    <dgm:pt modelId="{12567098-8E1E-46FA-A630-CA5E142E6507}">
      <dgm:prSet phldrT="[Текст]" custT="1"/>
      <dgm:spPr/>
      <dgm:t>
        <a:bodyPr/>
        <a:lstStyle/>
        <a:p>
          <a:r>
            <a:rPr lang="ru-RU" sz="2000" b="1" i="0" dirty="0">
              <a:latin typeface="Times New Roman" panose="02020603050405020304" pitchFamily="18" charset="0"/>
              <a:cs typeface="Times New Roman" panose="02020603050405020304" pitchFamily="18" charset="0"/>
            </a:rPr>
            <a:t>ФЕДЕРАЛЬНЫЙ ЗАКОН от 14 июля 2022 г. № 299-ФЗ «О ВНЕСЕНИИ ИЗМЕНЕНИЙ В СТАТЬЮ 79 ФЕДЕРАЛЬНОГО ЗАКОНА «ОБ ОБРАЗОВАНИИ ВРОССИЙСКОЙ ФЕДЕРАЦИИ»</a:t>
          </a:r>
          <a:endParaRPr lang="ru-RU" sz="2000" dirty="0">
            <a:latin typeface="Times New Roman" panose="02020603050405020304" pitchFamily="18" charset="0"/>
            <a:cs typeface="Times New Roman" panose="02020603050405020304" pitchFamily="18" charset="0"/>
          </a:endParaRPr>
        </a:p>
      </dgm:t>
    </dgm:pt>
    <dgm:pt modelId="{2CD51704-D145-4195-B2CC-F4C026CD61CB}" type="parTrans" cxnId="{414099A0-687A-495C-92D8-C02468E08E95}">
      <dgm:prSet/>
      <dgm:spPr/>
      <dgm:t>
        <a:bodyPr/>
        <a:lstStyle/>
        <a:p>
          <a:endParaRPr lang="ru-RU"/>
        </a:p>
      </dgm:t>
    </dgm:pt>
    <dgm:pt modelId="{70CFC4CE-F93C-4A01-BA24-88F6C9F4F46A}" type="sibTrans" cxnId="{414099A0-687A-495C-92D8-C02468E08E95}">
      <dgm:prSet/>
      <dgm:spPr/>
      <dgm:t>
        <a:bodyPr/>
        <a:lstStyle/>
        <a:p>
          <a:endParaRPr lang="ru-RU"/>
        </a:p>
      </dgm:t>
    </dgm:pt>
    <dgm:pt modelId="{AD5008D1-2D80-4AAA-B622-4A3169839FBC}">
      <dgm:prSet phldrT="[Текст]" custT="1"/>
      <dgm:spPr/>
      <dgm:t>
        <a:bodyPr anchor="t"/>
        <a:lstStyle/>
        <a:p>
          <a:r>
            <a:rPr lang="ru-RU" sz="1400" b="0" i="0" dirty="0">
              <a:solidFill>
                <a:schemeClr val="bg1"/>
              </a:solidFill>
              <a:latin typeface="Times New Roman" panose="02020603050405020304" pitchFamily="18" charset="0"/>
              <a:cs typeface="Times New Roman" panose="02020603050405020304" pitchFamily="18" charset="0"/>
            </a:rPr>
            <a:t>часть 7 изложить в следующей редакции: </a:t>
          </a:r>
        </a:p>
        <a:p>
          <a:r>
            <a:rPr lang="ru-RU" sz="1400" b="0" i="0" dirty="0">
              <a:solidFill>
                <a:schemeClr val="bg1"/>
              </a:solidFill>
              <a:latin typeface="Times New Roman" panose="02020603050405020304" pitchFamily="18" charset="0"/>
              <a:cs typeface="Times New Roman" panose="02020603050405020304" pitchFamily="18" charset="0"/>
            </a:rPr>
            <a:t>"7. Обучающиеся с ограниченными возможностями здоровья, проживающие в организациях, осуществляющих образовательную деятельность, находятся на полном государственном обеспечении и обеспечиваются питанием, одеждой, обувью, мягким и жестким инвентарем. Обучающиеся с ограниченными возможностями здоровья, не проживающие в организациях, осуществляющих образовательную деятельность, обеспечиваются учредителями таких организаций бесплатным двухразовым питанием за счет бюджетных ассигнований федерального бюджета, бюджетов субъектов Российской Федерации, местных бюджетов и иных источников финансирования, предусмотренных законодательством Российской Федерации."</a:t>
          </a:r>
          <a:endParaRPr lang="ru-RU" sz="1400" dirty="0">
            <a:solidFill>
              <a:schemeClr val="bg1"/>
            </a:solidFill>
            <a:latin typeface="Times New Roman" panose="02020603050405020304" pitchFamily="18" charset="0"/>
            <a:cs typeface="Times New Roman" panose="02020603050405020304" pitchFamily="18" charset="0"/>
          </a:endParaRPr>
        </a:p>
      </dgm:t>
    </dgm:pt>
    <dgm:pt modelId="{04746591-80C9-44D4-81A2-A896166FC4BE}" type="parTrans" cxnId="{AAD55955-E64E-4907-B4DE-3B1C08C292B8}">
      <dgm:prSet/>
      <dgm:spPr/>
      <dgm:t>
        <a:bodyPr/>
        <a:lstStyle/>
        <a:p>
          <a:endParaRPr lang="ru-RU"/>
        </a:p>
      </dgm:t>
    </dgm:pt>
    <dgm:pt modelId="{BE9E6C9F-21E6-4717-B463-DAE886672DA6}" type="sibTrans" cxnId="{AAD55955-E64E-4907-B4DE-3B1C08C292B8}">
      <dgm:prSet/>
      <dgm:spPr/>
      <dgm:t>
        <a:bodyPr/>
        <a:lstStyle/>
        <a:p>
          <a:endParaRPr lang="ru-RU"/>
        </a:p>
      </dgm:t>
    </dgm:pt>
    <dgm:pt modelId="{9963CCA1-D57E-4CEF-86A1-6F3646C99C9E}">
      <dgm:prSet phldrT="[Текст]" custT="1"/>
      <dgm:spPr/>
      <dgm:t>
        <a:bodyPr anchor="t"/>
        <a:lstStyle/>
        <a:p>
          <a:r>
            <a:rPr lang="ru-RU" sz="1400" b="0" i="0" dirty="0">
              <a:latin typeface="Times New Roman" panose="02020603050405020304" pitchFamily="18" charset="0"/>
              <a:cs typeface="Times New Roman" panose="02020603050405020304" pitchFamily="18" charset="0"/>
            </a:rPr>
            <a:t>дополнить частями 7.1 и 7.2 следующего содержания: </a:t>
          </a:r>
        </a:p>
        <a:p>
          <a:r>
            <a:rPr lang="ru-RU" sz="1400" b="0" i="0" dirty="0">
              <a:latin typeface="Times New Roman" panose="02020603050405020304" pitchFamily="18" charset="0"/>
              <a:cs typeface="Times New Roman" panose="02020603050405020304" pitchFamily="18" charset="0"/>
            </a:rPr>
            <a:t>"7.1. При обеспечении бесплатным двухразовым питанием обучающихся с ограниченными возможностями здоровья по образовательным программам начального общего образования, не проживающих в государственных и муниципальных образовательных организациях, учитываются положения части 2.1 статьи 37 настоящего Федерального закона.  </a:t>
          </a:r>
        </a:p>
        <a:p>
          <a:r>
            <a:rPr lang="ru-RU" sz="1400" b="0" i="0" dirty="0">
              <a:latin typeface="Times New Roman" panose="02020603050405020304" pitchFamily="18" charset="0"/>
              <a:cs typeface="Times New Roman" panose="02020603050405020304" pitchFamily="18" charset="0"/>
            </a:rPr>
            <a:t>7.2. Порядок обеспечения бесплатным двухразовым питанием обучающихся с ограниченными возможностями здоровья, обучение которых организовано федеральными государственными образовательными организациями на дому, в том числе возможность замены бесплатного двухразового питания денежной компенсацией, устанавливается федеральными государственными органами, в ведении которых находятся соответствующие образовательные организации. Порядок обеспечения бесплатным двухразовым питанием обучающихся с ограниченными возможностями здоровья, обучение которых организовано государственными образовательными организациями субъектов Российской Федерации и муниципальными образовательными организациями на дому, в том числе возможность замены бесплатного двухразового питания денежной компенсацией, устанавливается соответственно органами государственной власти субъектов Российской Федерации и органами местного самоуправления."</a:t>
          </a:r>
          <a:endParaRPr lang="ru-RU" sz="1400" dirty="0">
            <a:latin typeface="Times New Roman" panose="02020603050405020304" pitchFamily="18" charset="0"/>
            <a:cs typeface="Times New Roman" panose="02020603050405020304" pitchFamily="18" charset="0"/>
          </a:endParaRPr>
        </a:p>
      </dgm:t>
    </dgm:pt>
    <dgm:pt modelId="{4692FC8C-617C-4E2B-A2B9-546F43FCA796}" type="parTrans" cxnId="{04981676-47F9-420B-ADC0-5E92358FCDE5}">
      <dgm:prSet/>
      <dgm:spPr/>
      <dgm:t>
        <a:bodyPr/>
        <a:lstStyle/>
        <a:p>
          <a:endParaRPr lang="ru-RU"/>
        </a:p>
      </dgm:t>
    </dgm:pt>
    <dgm:pt modelId="{8A665465-1129-4D0C-AC9F-6275E802CAAC}" type="sibTrans" cxnId="{04981676-47F9-420B-ADC0-5E92358FCDE5}">
      <dgm:prSet/>
      <dgm:spPr/>
      <dgm:t>
        <a:bodyPr/>
        <a:lstStyle/>
        <a:p>
          <a:endParaRPr lang="ru-RU"/>
        </a:p>
      </dgm:t>
    </dgm:pt>
    <dgm:pt modelId="{20B81CAC-C8AD-4476-8672-9E433C01FB7C}" type="pres">
      <dgm:prSet presAssocID="{36D94DF1-D636-4B7B-AABF-865DC755A441}" presName="composite" presStyleCnt="0">
        <dgm:presLayoutVars>
          <dgm:chMax val="1"/>
          <dgm:dir/>
          <dgm:resizeHandles val="exact"/>
        </dgm:presLayoutVars>
      </dgm:prSet>
      <dgm:spPr/>
    </dgm:pt>
    <dgm:pt modelId="{E38B1559-A0BD-4E85-9B52-AB188535997F}" type="pres">
      <dgm:prSet presAssocID="{12567098-8E1E-46FA-A630-CA5E142E6507}" presName="roof" presStyleLbl="dkBgShp" presStyleIdx="0" presStyleCnt="2" custScaleY="52477" custLinFactNeighborY="-9473"/>
      <dgm:spPr/>
    </dgm:pt>
    <dgm:pt modelId="{26FEC5D8-E0F8-48C9-9C58-BC293605F83C}" type="pres">
      <dgm:prSet presAssocID="{12567098-8E1E-46FA-A630-CA5E142E6507}" presName="pillars" presStyleCnt="0"/>
      <dgm:spPr/>
    </dgm:pt>
    <dgm:pt modelId="{E6E2C899-6074-4149-AC73-2EF59084482A}" type="pres">
      <dgm:prSet presAssocID="{12567098-8E1E-46FA-A630-CA5E142E6507}" presName="pillar1" presStyleLbl="node1" presStyleIdx="0" presStyleCnt="2" custScaleY="126808" custLinFactNeighborX="419" custLinFactNeighborY="-2579">
        <dgm:presLayoutVars>
          <dgm:bulletEnabled val="1"/>
        </dgm:presLayoutVars>
      </dgm:prSet>
      <dgm:spPr/>
    </dgm:pt>
    <dgm:pt modelId="{A35CB808-3F8D-4280-B886-6CC04395C02F}" type="pres">
      <dgm:prSet presAssocID="{9963CCA1-D57E-4CEF-86A1-6F3646C99C9E}" presName="pillarX" presStyleLbl="node1" presStyleIdx="1" presStyleCnt="2" custScaleX="168340" custScaleY="124973" custLinFactNeighborX="-172" custLinFactNeighborY="-3271">
        <dgm:presLayoutVars>
          <dgm:bulletEnabled val="1"/>
        </dgm:presLayoutVars>
      </dgm:prSet>
      <dgm:spPr/>
    </dgm:pt>
    <dgm:pt modelId="{19D52233-05F1-4E70-BDDC-E9C22CBB9F69}" type="pres">
      <dgm:prSet presAssocID="{12567098-8E1E-46FA-A630-CA5E142E6507}" presName="base" presStyleLbl="dkBgShp" presStyleIdx="1" presStyleCnt="2"/>
      <dgm:spPr/>
    </dgm:pt>
  </dgm:ptLst>
  <dgm:cxnLst>
    <dgm:cxn modelId="{7B5A0020-EC37-49BD-9FB0-27744632B7C0}" type="presOf" srcId="{12567098-8E1E-46FA-A630-CA5E142E6507}" destId="{E38B1559-A0BD-4E85-9B52-AB188535997F}" srcOrd="0" destOrd="0" presId="urn:microsoft.com/office/officeart/2005/8/layout/hList3"/>
    <dgm:cxn modelId="{14F26349-DD74-4F81-BD9B-1AE63DBAD420}" type="presOf" srcId="{AD5008D1-2D80-4AAA-B622-4A3169839FBC}" destId="{E6E2C899-6074-4149-AC73-2EF59084482A}" srcOrd="0" destOrd="0" presId="urn:microsoft.com/office/officeart/2005/8/layout/hList3"/>
    <dgm:cxn modelId="{AAD55955-E64E-4907-B4DE-3B1C08C292B8}" srcId="{12567098-8E1E-46FA-A630-CA5E142E6507}" destId="{AD5008D1-2D80-4AAA-B622-4A3169839FBC}" srcOrd="0" destOrd="0" parTransId="{04746591-80C9-44D4-81A2-A896166FC4BE}" sibTransId="{BE9E6C9F-21E6-4717-B463-DAE886672DA6}"/>
    <dgm:cxn modelId="{04981676-47F9-420B-ADC0-5E92358FCDE5}" srcId="{12567098-8E1E-46FA-A630-CA5E142E6507}" destId="{9963CCA1-D57E-4CEF-86A1-6F3646C99C9E}" srcOrd="1" destOrd="0" parTransId="{4692FC8C-617C-4E2B-A2B9-546F43FCA796}" sibTransId="{8A665465-1129-4D0C-AC9F-6275E802CAAC}"/>
    <dgm:cxn modelId="{352B869D-2A6D-494D-AA40-9DFA66A2B1CE}" type="presOf" srcId="{9963CCA1-D57E-4CEF-86A1-6F3646C99C9E}" destId="{A35CB808-3F8D-4280-B886-6CC04395C02F}" srcOrd="0" destOrd="0" presId="urn:microsoft.com/office/officeart/2005/8/layout/hList3"/>
    <dgm:cxn modelId="{414099A0-687A-495C-92D8-C02468E08E95}" srcId="{36D94DF1-D636-4B7B-AABF-865DC755A441}" destId="{12567098-8E1E-46FA-A630-CA5E142E6507}" srcOrd="0" destOrd="0" parTransId="{2CD51704-D145-4195-B2CC-F4C026CD61CB}" sibTransId="{70CFC4CE-F93C-4A01-BA24-88F6C9F4F46A}"/>
    <dgm:cxn modelId="{083E91FE-2BC7-471D-8BC1-E99DB33E6D74}" type="presOf" srcId="{36D94DF1-D636-4B7B-AABF-865DC755A441}" destId="{20B81CAC-C8AD-4476-8672-9E433C01FB7C}" srcOrd="0" destOrd="0" presId="urn:microsoft.com/office/officeart/2005/8/layout/hList3"/>
    <dgm:cxn modelId="{84863345-807A-499F-808F-3C49B8662056}" type="presParOf" srcId="{20B81CAC-C8AD-4476-8672-9E433C01FB7C}" destId="{E38B1559-A0BD-4E85-9B52-AB188535997F}" srcOrd="0" destOrd="0" presId="urn:microsoft.com/office/officeart/2005/8/layout/hList3"/>
    <dgm:cxn modelId="{9887A93E-5400-4668-996F-6B370E4AF052}" type="presParOf" srcId="{20B81CAC-C8AD-4476-8672-9E433C01FB7C}" destId="{26FEC5D8-E0F8-48C9-9C58-BC293605F83C}" srcOrd="1" destOrd="0" presId="urn:microsoft.com/office/officeart/2005/8/layout/hList3"/>
    <dgm:cxn modelId="{A08E1054-3D7D-4586-B29E-66CC6A06A6F4}" type="presParOf" srcId="{26FEC5D8-E0F8-48C9-9C58-BC293605F83C}" destId="{E6E2C899-6074-4149-AC73-2EF59084482A}" srcOrd="0" destOrd="0" presId="urn:microsoft.com/office/officeart/2005/8/layout/hList3"/>
    <dgm:cxn modelId="{7B17245A-EFFD-42EC-A4F4-7C7EA3242F92}" type="presParOf" srcId="{26FEC5D8-E0F8-48C9-9C58-BC293605F83C}" destId="{A35CB808-3F8D-4280-B886-6CC04395C02F}" srcOrd="1" destOrd="0" presId="urn:microsoft.com/office/officeart/2005/8/layout/hList3"/>
    <dgm:cxn modelId="{69AB9ABF-EAA4-442F-9687-27CD78A13DC5}" type="presParOf" srcId="{20B81CAC-C8AD-4476-8672-9E433C01FB7C}" destId="{19D52233-05F1-4E70-BDDC-E9C22CBB9F69}"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01B6AEE-3EED-4ADE-B3A4-54EC3A9EE9B8}"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ru-RU"/>
        </a:p>
      </dgm:t>
    </dgm:pt>
    <dgm:pt modelId="{A315A816-94BA-40F7-A477-9993DB9986DB}">
      <dgm:prSet phldrT="[Текст]" custT="1"/>
      <dgm:spPr/>
      <dgm:t>
        <a:bodyPr/>
        <a:lstStyle/>
        <a:p>
          <a:pPr>
            <a:spcAft>
              <a:spcPts val="0"/>
            </a:spcAft>
          </a:pPr>
          <a:r>
            <a:rPr lang="ru-RU" sz="2000" b="1" i="0" dirty="0">
              <a:latin typeface="Times New Roman" panose="02020603050405020304" pitchFamily="18" charset="0"/>
              <a:cs typeface="Times New Roman" panose="02020603050405020304" pitchFamily="18" charset="0"/>
            </a:rPr>
            <a:t>ФЕДЕРАЛЬНЫЙ ЗАКОН от 14 июля 2022 г. № 300-ФЗ «О ВНЕСЕНИИ ИЗМЕНЕНИЯ В СТАТЬЮ 79 ФЕДЕРАЛЬНОГО ЗАКОНА «ОБ ОБРАЗОВАНИИ В</a:t>
          </a:r>
        </a:p>
        <a:p>
          <a:pPr>
            <a:spcAft>
              <a:spcPts val="0"/>
            </a:spcAft>
          </a:pPr>
          <a:r>
            <a:rPr lang="ru-RU" sz="2000" b="1" i="0" dirty="0">
              <a:latin typeface="Times New Roman" panose="02020603050405020304" pitchFamily="18" charset="0"/>
              <a:cs typeface="Times New Roman" panose="02020603050405020304" pitchFamily="18" charset="0"/>
            </a:rPr>
            <a:t> РОССИЙСКОЙ ФЕДЕРАЦИИ»</a:t>
          </a:r>
          <a:endParaRPr lang="ru-RU" sz="2000" dirty="0">
            <a:latin typeface="Times New Roman" panose="02020603050405020304" pitchFamily="18" charset="0"/>
            <a:cs typeface="Times New Roman" panose="02020603050405020304" pitchFamily="18" charset="0"/>
          </a:endParaRPr>
        </a:p>
      </dgm:t>
    </dgm:pt>
    <dgm:pt modelId="{77317D7A-B4F9-4A94-849C-DA8C899973EC}" type="parTrans" cxnId="{9E4A1982-84BC-4D33-9FA9-4A9712039332}">
      <dgm:prSet/>
      <dgm:spPr/>
      <dgm:t>
        <a:bodyPr/>
        <a:lstStyle/>
        <a:p>
          <a:endParaRPr lang="ru-RU"/>
        </a:p>
      </dgm:t>
    </dgm:pt>
    <dgm:pt modelId="{59CE7DAF-110A-424E-A304-E2C787472BB2}" type="sibTrans" cxnId="{9E4A1982-84BC-4D33-9FA9-4A9712039332}">
      <dgm:prSet/>
      <dgm:spPr/>
      <dgm:t>
        <a:bodyPr/>
        <a:lstStyle/>
        <a:p>
          <a:endParaRPr lang="ru-RU"/>
        </a:p>
      </dgm:t>
    </dgm:pt>
    <dgm:pt modelId="{815FAC2D-478D-4942-B907-DEE4EE6035E2}">
      <dgm:prSet phldrT="[Текст]"/>
      <dgm:spPr/>
      <dgm:t>
        <a:bodyPr/>
        <a:lstStyle/>
        <a:p>
          <a:r>
            <a:rPr lang="ru-RU" b="0" i="0" dirty="0">
              <a:solidFill>
                <a:schemeClr val="bg1"/>
              </a:solidFill>
              <a:latin typeface="Times New Roman" panose="02020603050405020304" pitchFamily="18" charset="0"/>
              <a:cs typeface="Times New Roman" panose="02020603050405020304" pitchFamily="18" charset="0"/>
            </a:rPr>
            <a:t>Внести в статью 79 Федерального закона от 29 декабря 2012 года N 273-ФЗ «Об образовании в Российской Федерации» (Собрание законодательства Российской Федерации, 2012, N 53, ст. 7598; 2019, N 30, ст. 4134; 2021, N 18, ст. 3071) изменение, дополнив ее частью 8.1 следующего содержания: «8.1. Лица, признанные инвалидами I, II или III группы после получения среднего профессионального образования или высшего образования, вправе повторно получить профессиональное образование соответствующего уровня по другой профессии, специальности или направлению подготовки за счет бюджетных ассигнований федерального бюджета, бюджетов субъектов Российской Федерации и местных бюджетов в порядке, установленном настоящим Федеральным законом для лиц, получающих профессиональное образование соответствующего уровня впервые.» </a:t>
          </a:r>
          <a:endParaRPr lang="ru-RU" dirty="0">
            <a:solidFill>
              <a:schemeClr val="bg1"/>
            </a:solidFill>
            <a:latin typeface="Times New Roman" panose="02020603050405020304" pitchFamily="18" charset="0"/>
            <a:cs typeface="Times New Roman" panose="02020603050405020304" pitchFamily="18" charset="0"/>
          </a:endParaRPr>
        </a:p>
      </dgm:t>
    </dgm:pt>
    <dgm:pt modelId="{60D3655E-1A1D-493E-859D-E5449392FCA9}" type="parTrans" cxnId="{AE2780AD-87C8-47F2-BEA3-477D8BA7D826}">
      <dgm:prSet/>
      <dgm:spPr/>
      <dgm:t>
        <a:bodyPr/>
        <a:lstStyle/>
        <a:p>
          <a:endParaRPr lang="ru-RU"/>
        </a:p>
      </dgm:t>
    </dgm:pt>
    <dgm:pt modelId="{8A43610A-FE15-4F60-B715-800C61B1C916}" type="sibTrans" cxnId="{AE2780AD-87C8-47F2-BEA3-477D8BA7D826}">
      <dgm:prSet/>
      <dgm:spPr/>
      <dgm:t>
        <a:bodyPr/>
        <a:lstStyle/>
        <a:p>
          <a:endParaRPr lang="ru-RU"/>
        </a:p>
      </dgm:t>
    </dgm:pt>
    <dgm:pt modelId="{DC6EC20D-73BE-44FC-95E8-35BEB233653E}" type="pres">
      <dgm:prSet presAssocID="{801B6AEE-3EED-4ADE-B3A4-54EC3A9EE9B8}" presName="composite" presStyleCnt="0">
        <dgm:presLayoutVars>
          <dgm:chMax val="1"/>
          <dgm:dir/>
          <dgm:resizeHandles val="exact"/>
        </dgm:presLayoutVars>
      </dgm:prSet>
      <dgm:spPr/>
    </dgm:pt>
    <dgm:pt modelId="{6D0275D0-302A-4795-BDB9-C6154D509BC5}" type="pres">
      <dgm:prSet presAssocID="{A315A816-94BA-40F7-A477-9993DB9986DB}" presName="roof" presStyleLbl="dkBgShp" presStyleIdx="0" presStyleCnt="2" custLinFactNeighborX="-258"/>
      <dgm:spPr/>
    </dgm:pt>
    <dgm:pt modelId="{80F5F4E0-6B4B-4D84-8D40-887232D16108}" type="pres">
      <dgm:prSet presAssocID="{A315A816-94BA-40F7-A477-9993DB9986DB}" presName="pillars" presStyleCnt="0"/>
      <dgm:spPr/>
    </dgm:pt>
    <dgm:pt modelId="{B0424BA5-0B91-41AD-8EDC-7397039A5EF2}" type="pres">
      <dgm:prSet presAssocID="{A315A816-94BA-40F7-A477-9993DB9986DB}" presName="pillar1" presStyleLbl="node1" presStyleIdx="0" presStyleCnt="1" custScaleX="118412">
        <dgm:presLayoutVars>
          <dgm:bulletEnabled val="1"/>
        </dgm:presLayoutVars>
      </dgm:prSet>
      <dgm:spPr/>
    </dgm:pt>
    <dgm:pt modelId="{8E3E37DB-D4C2-4A5F-B941-66AA6AC53846}" type="pres">
      <dgm:prSet presAssocID="{A315A816-94BA-40F7-A477-9993DB9986DB}" presName="base" presStyleLbl="dkBgShp" presStyleIdx="1" presStyleCnt="2"/>
      <dgm:spPr/>
    </dgm:pt>
  </dgm:ptLst>
  <dgm:cxnLst>
    <dgm:cxn modelId="{028E5E01-DC92-44BA-A42E-CECC43476BEB}" type="presOf" srcId="{A315A816-94BA-40F7-A477-9993DB9986DB}" destId="{6D0275D0-302A-4795-BDB9-C6154D509BC5}" srcOrd="0" destOrd="0" presId="urn:microsoft.com/office/officeart/2005/8/layout/hList3"/>
    <dgm:cxn modelId="{1C16B56C-4614-4184-840D-FAAF51A4F09B}" type="presOf" srcId="{801B6AEE-3EED-4ADE-B3A4-54EC3A9EE9B8}" destId="{DC6EC20D-73BE-44FC-95E8-35BEB233653E}" srcOrd="0" destOrd="0" presId="urn:microsoft.com/office/officeart/2005/8/layout/hList3"/>
    <dgm:cxn modelId="{9E4A1982-84BC-4D33-9FA9-4A9712039332}" srcId="{801B6AEE-3EED-4ADE-B3A4-54EC3A9EE9B8}" destId="{A315A816-94BA-40F7-A477-9993DB9986DB}" srcOrd="0" destOrd="0" parTransId="{77317D7A-B4F9-4A94-849C-DA8C899973EC}" sibTransId="{59CE7DAF-110A-424E-A304-E2C787472BB2}"/>
    <dgm:cxn modelId="{AE2780AD-87C8-47F2-BEA3-477D8BA7D826}" srcId="{A315A816-94BA-40F7-A477-9993DB9986DB}" destId="{815FAC2D-478D-4942-B907-DEE4EE6035E2}" srcOrd="0" destOrd="0" parTransId="{60D3655E-1A1D-493E-859D-E5449392FCA9}" sibTransId="{8A43610A-FE15-4F60-B715-800C61B1C916}"/>
    <dgm:cxn modelId="{6436C1DC-035D-479E-AB9C-1DE4E01F0E9F}" type="presOf" srcId="{815FAC2D-478D-4942-B907-DEE4EE6035E2}" destId="{B0424BA5-0B91-41AD-8EDC-7397039A5EF2}" srcOrd="0" destOrd="0" presId="urn:microsoft.com/office/officeart/2005/8/layout/hList3"/>
    <dgm:cxn modelId="{B6451F28-D353-4C1D-9C4B-19414C33FE4D}" type="presParOf" srcId="{DC6EC20D-73BE-44FC-95E8-35BEB233653E}" destId="{6D0275D0-302A-4795-BDB9-C6154D509BC5}" srcOrd="0" destOrd="0" presId="urn:microsoft.com/office/officeart/2005/8/layout/hList3"/>
    <dgm:cxn modelId="{9996F2CA-A515-495D-8559-8DC470296F11}" type="presParOf" srcId="{DC6EC20D-73BE-44FC-95E8-35BEB233653E}" destId="{80F5F4E0-6B4B-4D84-8D40-887232D16108}" srcOrd="1" destOrd="0" presId="urn:microsoft.com/office/officeart/2005/8/layout/hList3"/>
    <dgm:cxn modelId="{42B8C764-4710-4358-B0FE-0C5E941CA3AA}" type="presParOf" srcId="{80F5F4E0-6B4B-4D84-8D40-887232D16108}" destId="{B0424BA5-0B91-41AD-8EDC-7397039A5EF2}" srcOrd="0" destOrd="0" presId="urn:microsoft.com/office/officeart/2005/8/layout/hList3"/>
    <dgm:cxn modelId="{A1C94E30-6A4E-478A-80FB-D13D8B1336F1}" type="presParOf" srcId="{DC6EC20D-73BE-44FC-95E8-35BEB233653E}" destId="{8E3E37DB-D4C2-4A5F-B941-66AA6AC53846}"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5552C89-91B6-43B2-A1B3-3A1F6442249F}"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ru-RU"/>
        </a:p>
      </dgm:t>
    </dgm:pt>
    <dgm:pt modelId="{5E8FF6D0-4BD8-412E-BBAA-B19E4E8A4EE4}">
      <dgm:prSet phldrT="[Текст]" custT="1"/>
      <dgm:spPr/>
      <dgm:t>
        <a:bodyPr/>
        <a:lstStyle/>
        <a:p>
          <a:r>
            <a:rPr lang="ru-RU" sz="2400" b="1" i="0" dirty="0">
              <a:latin typeface="Times New Roman" panose="02020603050405020304" pitchFamily="18" charset="0"/>
              <a:cs typeface="Times New Roman" panose="02020603050405020304" pitchFamily="18" charset="0"/>
            </a:rPr>
            <a:t>ФЕДЕРАЛЬНЫЙ ЗАКОН от 14 июля 2022 г. № 301-ФЗ «О ВНЕСЕНИИ ИЗМЕНЕНИЙ В СТАТЬИ 8 И 66 ФЕДЕРАЛЬНОГО ЗАКОНА «ОБ ОБРАЗОВАНИИ В РОССИЙСКОЙ ФЕДЕРАЦИИ»</a:t>
          </a:r>
          <a:endParaRPr lang="ru-RU" sz="2400" dirty="0">
            <a:latin typeface="Times New Roman" panose="02020603050405020304" pitchFamily="18" charset="0"/>
            <a:cs typeface="Times New Roman" panose="02020603050405020304" pitchFamily="18" charset="0"/>
          </a:endParaRPr>
        </a:p>
      </dgm:t>
    </dgm:pt>
    <dgm:pt modelId="{48E51512-3594-4710-8A41-541852F8D389}" type="parTrans" cxnId="{427A53BC-224E-464E-BEE4-156474E4D61D}">
      <dgm:prSet/>
      <dgm:spPr/>
      <dgm:t>
        <a:bodyPr/>
        <a:lstStyle/>
        <a:p>
          <a:endParaRPr lang="ru-RU"/>
        </a:p>
      </dgm:t>
    </dgm:pt>
    <dgm:pt modelId="{2E49BC14-4951-4D80-A588-14F2E29E71B6}" type="sibTrans" cxnId="{427A53BC-224E-464E-BEE4-156474E4D61D}">
      <dgm:prSet/>
      <dgm:spPr/>
      <dgm:t>
        <a:bodyPr/>
        <a:lstStyle/>
        <a:p>
          <a:endParaRPr lang="ru-RU"/>
        </a:p>
      </dgm:t>
    </dgm:pt>
    <dgm:pt modelId="{94975150-3CFB-40B8-8282-D53C1536C3F5}">
      <dgm:prSet phldrT="[Текст]"/>
      <dgm:spPr/>
      <dgm:t>
        <a:bodyPr anchor="t"/>
        <a:lstStyle/>
        <a:p>
          <a:r>
            <a:rPr lang="ru-RU" b="0" i="0" dirty="0">
              <a:latin typeface="Times New Roman" panose="02020603050405020304" pitchFamily="18" charset="0"/>
              <a:cs typeface="Times New Roman" panose="02020603050405020304" pitchFamily="18" charset="0"/>
            </a:rPr>
            <a:t>часть 2 статьи 8 после слов «на дополнительное финансовое обеспечение" дополнить словами "деятельности групп продленного дня,»</a:t>
          </a:r>
          <a:endParaRPr lang="ru-RU" dirty="0">
            <a:latin typeface="Times New Roman" panose="02020603050405020304" pitchFamily="18" charset="0"/>
            <a:cs typeface="Times New Roman" panose="02020603050405020304" pitchFamily="18" charset="0"/>
          </a:endParaRPr>
        </a:p>
      </dgm:t>
    </dgm:pt>
    <dgm:pt modelId="{6233FA4F-E78C-4970-B85F-914B23B547A9}" type="parTrans" cxnId="{ECA1C542-0B22-4433-AFE0-8A1C7583B6E7}">
      <dgm:prSet/>
      <dgm:spPr/>
      <dgm:t>
        <a:bodyPr/>
        <a:lstStyle/>
        <a:p>
          <a:endParaRPr lang="ru-RU"/>
        </a:p>
      </dgm:t>
    </dgm:pt>
    <dgm:pt modelId="{021B2EF2-32C4-4391-916F-1C5EE20A9A06}" type="sibTrans" cxnId="{ECA1C542-0B22-4433-AFE0-8A1C7583B6E7}">
      <dgm:prSet/>
      <dgm:spPr/>
      <dgm:t>
        <a:bodyPr/>
        <a:lstStyle/>
        <a:p>
          <a:endParaRPr lang="ru-RU"/>
        </a:p>
      </dgm:t>
    </dgm:pt>
    <dgm:pt modelId="{68079C09-6B19-403F-9887-94CD19F4E7A4}">
      <dgm:prSet phldrT="[Текст]"/>
      <dgm:spPr/>
      <dgm:t>
        <a:bodyPr anchor="t"/>
        <a:lstStyle/>
        <a:p>
          <a:r>
            <a:rPr lang="ru-RU" b="0" i="0" dirty="0">
              <a:latin typeface="Times New Roman" panose="02020603050405020304" pitchFamily="18" charset="0"/>
              <a:cs typeface="Times New Roman" panose="02020603050405020304" pitchFamily="18" charset="0"/>
            </a:rPr>
            <a:t>статью 66 дополнить частью 7.1 следующего содержания:</a:t>
          </a:r>
        </a:p>
        <a:p>
          <a:r>
            <a:rPr lang="ru-RU" b="0" i="0" dirty="0">
              <a:latin typeface="Times New Roman" panose="02020603050405020304" pitchFamily="18" charset="0"/>
              <a:cs typeface="Times New Roman" panose="02020603050405020304" pitchFamily="18" charset="0"/>
            </a:rPr>
            <a:t>«7.1. Решение об открытии группы продленного дня и о режиме пребывания в ней детей принимается образовательной организацией, реализующей образовательные программы начального общего, основного общего и среднего общего образования, с учетом мнения родителей (законных представителей) обучающихся в порядке, определенном уставом образовательной организации. В группе продленного дня осуществляются присмотр и уход за детьми, их воспитание и подготовка к учебным занятиям, а также могут проводиться физкультурно-оздоровительные и культурные мероприятия.» </a:t>
          </a:r>
          <a:endParaRPr lang="ru-RU" dirty="0">
            <a:latin typeface="Times New Roman" panose="02020603050405020304" pitchFamily="18" charset="0"/>
            <a:cs typeface="Times New Roman" panose="02020603050405020304" pitchFamily="18" charset="0"/>
          </a:endParaRPr>
        </a:p>
      </dgm:t>
    </dgm:pt>
    <dgm:pt modelId="{4701B6EC-8C92-48B9-88B8-266E357466CB}" type="parTrans" cxnId="{BC773D26-1F24-4FB6-9367-092E9AAB387E}">
      <dgm:prSet/>
      <dgm:spPr/>
      <dgm:t>
        <a:bodyPr/>
        <a:lstStyle/>
        <a:p>
          <a:endParaRPr lang="ru-RU"/>
        </a:p>
      </dgm:t>
    </dgm:pt>
    <dgm:pt modelId="{4C94C297-3524-4463-96D4-5AD1D99B411A}" type="sibTrans" cxnId="{BC773D26-1F24-4FB6-9367-092E9AAB387E}">
      <dgm:prSet/>
      <dgm:spPr/>
      <dgm:t>
        <a:bodyPr/>
        <a:lstStyle/>
        <a:p>
          <a:endParaRPr lang="ru-RU"/>
        </a:p>
      </dgm:t>
    </dgm:pt>
    <dgm:pt modelId="{44CE5A21-C8E5-47E6-803C-37EAF7DBE33E}" type="pres">
      <dgm:prSet presAssocID="{95552C89-91B6-43B2-A1B3-3A1F6442249F}" presName="composite" presStyleCnt="0">
        <dgm:presLayoutVars>
          <dgm:chMax val="1"/>
          <dgm:dir/>
          <dgm:resizeHandles val="exact"/>
        </dgm:presLayoutVars>
      </dgm:prSet>
      <dgm:spPr/>
    </dgm:pt>
    <dgm:pt modelId="{5108E34B-7002-4157-98EC-57D46E9856D7}" type="pres">
      <dgm:prSet presAssocID="{5E8FF6D0-4BD8-412E-BBAA-B19E4E8A4EE4}" presName="roof" presStyleLbl="dkBgShp" presStyleIdx="0" presStyleCnt="2" custLinFactNeighborX="-2025" custLinFactNeighborY="542"/>
      <dgm:spPr/>
    </dgm:pt>
    <dgm:pt modelId="{84148EEB-BDFA-400C-9CCA-6C9F8C51441F}" type="pres">
      <dgm:prSet presAssocID="{5E8FF6D0-4BD8-412E-BBAA-B19E4E8A4EE4}" presName="pillars" presStyleCnt="0"/>
      <dgm:spPr/>
    </dgm:pt>
    <dgm:pt modelId="{1B796D22-7266-4C61-A387-FC48D9DACD5C}" type="pres">
      <dgm:prSet presAssocID="{5E8FF6D0-4BD8-412E-BBAA-B19E4E8A4EE4}" presName="pillar1" presStyleLbl="node1" presStyleIdx="0" presStyleCnt="2">
        <dgm:presLayoutVars>
          <dgm:bulletEnabled val="1"/>
        </dgm:presLayoutVars>
      </dgm:prSet>
      <dgm:spPr/>
    </dgm:pt>
    <dgm:pt modelId="{C22BAE10-FD1C-40FF-B993-7D996A3F6F3E}" type="pres">
      <dgm:prSet presAssocID="{68079C09-6B19-403F-9887-94CD19F4E7A4}" presName="pillarX" presStyleLbl="node1" presStyleIdx="1" presStyleCnt="2" custScaleX="231822">
        <dgm:presLayoutVars>
          <dgm:bulletEnabled val="1"/>
        </dgm:presLayoutVars>
      </dgm:prSet>
      <dgm:spPr/>
    </dgm:pt>
    <dgm:pt modelId="{709AFBA9-77CA-4670-8F8D-60BE8A7DB9F1}" type="pres">
      <dgm:prSet presAssocID="{5E8FF6D0-4BD8-412E-BBAA-B19E4E8A4EE4}" presName="base" presStyleLbl="dkBgShp" presStyleIdx="1" presStyleCnt="2"/>
      <dgm:spPr/>
    </dgm:pt>
  </dgm:ptLst>
  <dgm:cxnLst>
    <dgm:cxn modelId="{BC773D26-1F24-4FB6-9367-092E9AAB387E}" srcId="{5E8FF6D0-4BD8-412E-BBAA-B19E4E8A4EE4}" destId="{68079C09-6B19-403F-9887-94CD19F4E7A4}" srcOrd="1" destOrd="0" parTransId="{4701B6EC-8C92-48B9-88B8-266E357466CB}" sibTransId="{4C94C297-3524-4463-96D4-5AD1D99B411A}"/>
    <dgm:cxn modelId="{1FA97860-DD5C-44DA-BA91-B533A9213104}" type="presOf" srcId="{95552C89-91B6-43B2-A1B3-3A1F6442249F}" destId="{44CE5A21-C8E5-47E6-803C-37EAF7DBE33E}" srcOrd="0" destOrd="0" presId="urn:microsoft.com/office/officeart/2005/8/layout/hList3"/>
    <dgm:cxn modelId="{ECA1C542-0B22-4433-AFE0-8A1C7583B6E7}" srcId="{5E8FF6D0-4BD8-412E-BBAA-B19E4E8A4EE4}" destId="{94975150-3CFB-40B8-8282-D53C1536C3F5}" srcOrd="0" destOrd="0" parTransId="{6233FA4F-E78C-4970-B85F-914B23B547A9}" sibTransId="{021B2EF2-32C4-4391-916F-1C5EE20A9A06}"/>
    <dgm:cxn modelId="{32DE5857-6142-4B6A-A6DF-2C1390A5AA8B}" type="presOf" srcId="{5E8FF6D0-4BD8-412E-BBAA-B19E4E8A4EE4}" destId="{5108E34B-7002-4157-98EC-57D46E9856D7}" srcOrd="0" destOrd="0" presId="urn:microsoft.com/office/officeart/2005/8/layout/hList3"/>
    <dgm:cxn modelId="{C7E3BD93-100F-4FC0-B8FD-F786676A9592}" type="presOf" srcId="{68079C09-6B19-403F-9887-94CD19F4E7A4}" destId="{C22BAE10-FD1C-40FF-B993-7D996A3F6F3E}" srcOrd="0" destOrd="0" presId="urn:microsoft.com/office/officeart/2005/8/layout/hList3"/>
    <dgm:cxn modelId="{F2C102B9-6621-4BD2-A60D-A19657E23C9B}" type="presOf" srcId="{94975150-3CFB-40B8-8282-D53C1536C3F5}" destId="{1B796D22-7266-4C61-A387-FC48D9DACD5C}" srcOrd="0" destOrd="0" presId="urn:microsoft.com/office/officeart/2005/8/layout/hList3"/>
    <dgm:cxn modelId="{427A53BC-224E-464E-BEE4-156474E4D61D}" srcId="{95552C89-91B6-43B2-A1B3-3A1F6442249F}" destId="{5E8FF6D0-4BD8-412E-BBAA-B19E4E8A4EE4}" srcOrd="0" destOrd="0" parTransId="{48E51512-3594-4710-8A41-541852F8D389}" sibTransId="{2E49BC14-4951-4D80-A588-14F2E29E71B6}"/>
    <dgm:cxn modelId="{EA96E49E-D110-4CFD-914B-FAA914B591A3}" type="presParOf" srcId="{44CE5A21-C8E5-47E6-803C-37EAF7DBE33E}" destId="{5108E34B-7002-4157-98EC-57D46E9856D7}" srcOrd="0" destOrd="0" presId="urn:microsoft.com/office/officeart/2005/8/layout/hList3"/>
    <dgm:cxn modelId="{868800C0-AA5F-4C96-9E1F-0D68E1DE2AFD}" type="presParOf" srcId="{44CE5A21-C8E5-47E6-803C-37EAF7DBE33E}" destId="{84148EEB-BDFA-400C-9CCA-6C9F8C51441F}" srcOrd="1" destOrd="0" presId="urn:microsoft.com/office/officeart/2005/8/layout/hList3"/>
    <dgm:cxn modelId="{7E445749-7EE2-49FD-9685-FF0898C3451E}" type="presParOf" srcId="{84148EEB-BDFA-400C-9CCA-6C9F8C51441F}" destId="{1B796D22-7266-4C61-A387-FC48D9DACD5C}" srcOrd="0" destOrd="0" presId="urn:microsoft.com/office/officeart/2005/8/layout/hList3"/>
    <dgm:cxn modelId="{DE846273-7D92-4155-B307-7D432B813F01}" type="presParOf" srcId="{84148EEB-BDFA-400C-9CCA-6C9F8C51441F}" destId="{C22BAE10-FD1C-40FF-B993-7D996A3F6F3E}" srcOrd="1" destOrd="0" presId="urn:microsoft.com/office/officeart/2005/8/layout/hList3"/>
    <dgm:cxn modelId="{DB199EBD-6037-4086-B4B0-9D66F4F6D278}" type="presParOf" srcId="{44CE5A21-C8E5-47E6-803C-37EAF7DBE33E}" destId="{709AFBA9-77CA-4670-8F8D-60BE8A7DB9F1}"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5552C89-91B6-43B2-A1B3-3A1F6442249F}"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ru-RU"/>
        </a:p>
      </dgm:t>
    </dgm:pt>
    <dgm:pt modelId="{5E8FF6D0-4BD8-412E-BBAA-B19E4E8A4EE4}">
      <dgm:prSet phldrT="[Текст]" custT="1"/>
      <dgm:spPr/>
      <dgm:t>
        <a:bodyPr/>
        <a:lstStyle/>
        <a:p>
          <a:pPr>
            <a:spcAft>
              <a:spcPts val="0"/>
            </a:spcAft>
          </a:pPr>
          <a:r>
            <a:rPr lang="ru-RU" sz="2000" b="1" dirty="0">
              <a:latin typeface="Times New Roman" panose="02020603050405020304" pitchFamily="18" charset="0"/>
              <a:cs typeface="Times New Roman" panose="02020603050405020304" pitchFamily="18" charset="0"/>
            </a:rPr>
            <a:t>ФЕДЕРАЛЬНЫЙ ЗАКОН  от 24 сентября 2022 года № 371-ФЗ  </a:t>
          </a:r>
          <a:endParaRPr lang="ru-RU" sz="2000" dirty="0">
            <a:latin typeface="Times New Roman" panose="02020603050405020304" pitchFamily="18" charset="0"/>
            <a:cs typeface="Times New Roman" panose="02020603050405020304" pitchFamily="18" charset="0"/>
          </a:endParaRPr>
        </a:p>
        <a:p>
          <a:pPr>
            <a:spcAft>
              <a:spcPts val="0"/>
            </a:spcAft>
          </a:pPr>
          <a:r>
            <a:rPr lang="ru-RU" sz="2000" b="1" dirty="0">
              <a:latin typeface="Times New Roman" panose="02020603050405020304" pitchFamily="18" charset="0"/>
              <a:cs typeface="Times New Roman" panose="02020603050405020304" pitchFamily="18" charset="0"/>
            </a:rPr>
            <a:t>О ВНЕСЕНИИ ИЗМЕНЕНИЙ В ФЕДЕРАЛЬНЫЙ ЗАКОН «ОБ ОБРАЗОВАНИИ В РОССИЙСКОЙ ФЕДЕРАЦИИ» И СТАТЬЮ 1 ФЕДЕРАЛЬНОГО ЗАКОНА «ОБ ОБЯЗАТЕЛЬНЫХ ТРЕБОВАНИЯХ В РОССИЙСКОЙ ФЕДЕРАЦИИ</a:t>
          </a:r>
          <a:r>
            <a:rPr lang="ru-RU" sz="2400" b="1" i="0" dirty="0">
              <a:latin typeface="Times New Roman" panose="02020603050405020304" pitchFamily="18" charset="0"/>
              <a:cs typeface="Times New Roman" panose="02020603050405020304" pitchFamily="18" charset="0"/>
            </a:rPr>
            <a:t>»</a:t>
          </a:r>
          <a:endParaRPr lang="ru-RU" sz="2400" dirty="0">
            <a:latin typeface="Times New Roman" panose="02020603050405020304" pitchFamily="18" charset="0"/>
            <a:cs typeface="Times New Roman" panose="02020603050405020304" pitchFamily="18" charset="0"/>
          </a:endParaRPr>
        </a:p>
      </dgm:t>
    </dgm:pt>
    <dgm:pt modelId="{48E51512-3594-4710-8A41-541852F8D389}" type="parTrans" cxnId="{427A53BC-224E-464E-BEE4-156474E4D61D}">
      <dgm:prSet/>
      <dgm:spPr/>
      <dgm:t>
        <a:bodyPr/>
        <a:lstStyle/>
        <a:p>
          <a:endParaRPr lang="ru-RU"/>
        </a:p>
      </dgm:t>
    </dgm:pt>
    <dgm:pt modelId="{2E49BC14-4951-4D80-A588-14F2E29E71B6}" type="sibTrans" cxnId="{427A53BC-224E-464E-BEE4-156474E4D61D}">
      <dgm:prSet/>
      <dgm:spPr/>
      <dgm:t>
        <a:bodyPr/>
        <a:lstStyle/>
        <a:p>
          <a:endParaRPr lang="ru-RU"/>
        </a:p>
      </dgm:t>
    </dgm:pt>
    <dgm:pt modelId="{94975150-3CFB-40B8-8282-D53C1536C3F5}">
      <dgm:prSet phldrT="[Текст]"/>
      <dgm:spPr/>
      <dgm:t>
        <a:bodyPr anchor="t"/>
        <a:lstStyle/>
        <a:p>
          <a:pPr>
            <a:lnSpc>
              <a:spcPct val="100000"/>
            </a:lnSpc>
            <a:spcAft>
              <a:spcPts val="0"/>
            </a:spcAft>
          </a:pPr>
          <a:r>
            <a:rPr lang="ru-RU" dirty="0">
              <a:latin typeface="Times New Roman" panose="02020603050405020304" pitchFamily="18" charset="0"/>
              <a:cs typeface="Times New Roman" panose="02020603050405020304" pitchFamily="18" charset="0"/>
            </a:rPr>
            <a:t>в </a:t>
          </a:r>
          <a:r>
            <a:rPr lang="ru-RU" u="none" dirty="0">
              <a:solidFill>
                <a:schemeClr val="bg1"/>
              </a:solidFill>
              <a:latin typeface="Times New Roman" panose="02020603050405020304" pitchFamily="18" charset="0"/>
              <a:cs typeface="Times New Roman" panose="02020603050405020304" pitchFamily="18" charset="0"/>
            </a:rPr>
            <a:t>статье 2</a:t>
          </a:r>
          <a:r>
            <a:rPr lang="ru-RU" dirty="0">
              <a:solidFill>
                <a:schemeClr val="bg1"/>
              </a:solidFill>
              <a:latin typeface="Times New Roman" panose="02020603050405020304" pitchFamily="18" charset="0"/>
              <a:cs typeface="Times New Roman" panose="02020603050405020304" pitchFamily="18" charset="0"/>
            </a:rPr>
            <a:t>:</a:t>
          </a:r>
          <a:r>
            <a:rPr lang="ru-RU" dirty="0">
              <a:latin typeface="Times New Roman" panose="02020603050405020304" pitchFamily="18" charset="0"/>
              <a:cs typeface="Times New Roman" panose="02020603050405020304" pitchFamily="18" charset="0"/>
            </a:rPr>
            <a:t> </a:t>
          </a:r>
        </a:p>
        <a:p>
          <a:pPr>
            <a:lnSpc>
              <a:spcPct val="100000"/>
            </a:lnSpc>
            <a:spcAft>
              <a:spcPts val="0"/>
            </a:spcAft>
          </a:pPr>
          <a:r>
            <a:rPr lang="ru-RU" dirty="0">
              <a:latin typeface="Times New Roman" panose="02020603050405020304" pitchFamily="18" charset="0"/>
              <a:cs typeface="Times New Roman" panose="02020603050405020304" pitchFamily="18" charset="0"/>
            </a:rPr>
            <a:t>а) </a:t>
          </a:r>
          <a:r>
            <a:rPr lang="ru-RU" dirty="0">
              <a:solidFill>
                <a:schemeClr val="bg1"/>
              </a:solidFill>
              <a:latin typeface="Times New Roman" panose="02020603050405020304" pitchFamily="18" charset="0"/>
              <a:cs typeface="Times New Roman" panose="02020603050405020304" pitchFamily="18" charset="0"/>
            </a:rPr>
            <a:t>в пункте 10 слова "примерная основная образовательная программа" заменить словами "примерная образовательная программа среднего профессионального образования", слова "а также в предусмотренных настоящим Федеральным законом случаях" исключить; </a:t>
          </a:r>
        </a:p>
        <a:p>
          <a:pPr>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б) дополнить пунктом 10.1 следующего содержания: </a:t>
          </a:r>
        </a:p>
        <a:p>
          <a:pPr>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"10.1) федеральная основная общеобразовательная программа - учебно-методическая документация (федеральный учебный план, федеральный календарный учебный график, федеральные рабочие программы учебных предметов, курсов, дисциплин (модулей), иных компонентов, федеральная рабочая программа воспитания, федеральный календарный план воспитательной работы), определяющая единые для Российской Федерации базовые объем и содержание образования определенного уровня и (или) определенной направленности, планируемые результаты освоения образовательной программы;"</a:t>
          </a:r>
        </a:p>
      </dgm:t>
    </dgm:pt>
    <dgm:pt modelId="{6233FA4F-E78C-4970-B85F-914B23B547A9}" type="parTrans" cxnId="{ECA1C542-0B22-4433-AFE0-8A1C7583B6E7}">
      <dgm:prSet/>
      <dgm:spPr/>
      <dgm:t>
        <a:bodyPr/>
        <a:lstStyle/>
        <a:p>
          <a:endParaRPr lang="ru-RU"/>
        </a:p>
      </dgm:t>
    </dgm:pt>
    <dgm:pt modelId="{021B2EF2-32C4-4391-916F-1C5EE20A9A06}" type="sibTrans" cxnId="{ECA1C542-0B22-4433-AFE0-8A1C7583B6E7}">
      <dgm:prSet/>
      <dgm:spPr/>
      <dgm:t>
        <a:bodyPr/>
        <a:lstStyle/>
        <a:p>
          <a:endParaRPr lang="ru-RU"/>
        </a:p>
      </dgm:t>
    </dgm:pt>
    <dgm:pt modelId="{68079C09-6B19-403F-9887-94CD19F4E7A4}">
      <dgm:prSet phldrT="[Текст]"/>
      <dgm:spPr/>
      <dgm:t>
        <a:bodyPr anchor="t"/>
        <a:lstStyle/>
        <a:p>
          <a:pPr>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пункт 3 части 1 статьи 11 изложить в следующей редакции: </a:t>
          </a:r>
        </a:p>
        <a:p>
          <a:pPr>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"3) возможность формирования основных профессиональных образовательных программ различных уровней сложности, профилей и направленности с учетом образовательных потребностей и способностей обучающихся, а также потребностей общества и государства в квалифицированных кадрах;"</a:t>
          </a:r>
        </a:p>
      </dgm:t>
    </dgm:pt>
    <dgm:pt modelId="{4701B6EC-8C92-48B9-88B8-266E357466CB}" type="parTrans" cxnId="{BC773D26-1F24-4FB6-9367-092E9AAB387E}">
      <dgm:prSet/>
      <dgm:spPr/>
      <dgm:t>
        <a:bodyPr/>
        <a:lstStyle/>
        <a:p>
          <a:endParaRPr lang="ru-RU"/>
        </a:p>
      </dgm:t>
    </dgm:pt>
    <dgm:pt modelId="{4C94C297-3524-4463-96D4-5AD1D99B411A}" type="sibTrans" cxnId="{BC773D26-1F24-4FB6-9367-092E9AAB387E}">
      <dgm:prSet/>
      <dgm:spPr/>
      <dgm:t>
        <a:bodyPr/>
        <a:lstStyle/>
        <a:p>
          <a:endParaRPr lang="ru-RU"/>
        </a:p>
      </dgm:t>
    </dgm:pt>
    <dgm:pt modelId="{44CE5A21-C8E5-47E6-803C-37EAF7DBE33E}" type="pres">
      <dgm:prSet presAssocID="{95552C89-91B6-43B2-A1B3-3A1F6442249F}" presName="composite" presStyleCnt="0">
        <dgm:presLayoutVars>
          <dgm:chMax val="1"/>
          <dgm:dir/>
          <dgm:resizeHandles val="exact"/>
        </dgm:presLayoutVars>
      </dgm:prSet>
      <dgm:spPr/>
    </dgm:pt>
    <dgm:pt modelId="{5108E34B-7002-4157-98EC-57D46E9856D7}" type="pres">
      <dgm:prSet presAssocID="{5E8FF6D0-4BD8-412E-BBAA-B19E4E8A4EE4}" presName="roof" presStyleLbl="dkBgShp" presStyleIdx="0" presStyleCnt="2" custLinFactNeighborX="-2025" custLinFactNeighborY="542"/>
      <dgm:spPr/>
    </dgm:pt>
    <dgm:pt modelId="{84148EEB-BDFA-400C-9CCA-6C9F8C51441F}" type="pres">
      <dgm:prSet presAssocID="{5E8FF6D0-4BD8-412E-BBAA-B19E4E8A4EE4}" presName="pillars" presStyleCnt="0"/>
      <dgm:spPr/>
    </dgm:pt>
    <dgm:pt modelId="{1B796D22-7266-4C61-A387-FC48D9DACD5C}" type="pres">
      <dgm:prSet presAssocID="{5E8FF6D0-4BD8-412E-BBAA-B19E4E8A4EE4}" presName="pillar1" presStyleLbl="node1" presStyleIdx="0" presStyleCnt="2" custScaleX="252873" custLinFactNeighborX="593">
        <dgm:presLayoutVars>
          <dgm:bulletEnabled val="1"/>
        </dgm:presLayoutVars>
      </dgm:prSet>
      <dgm:spPr/>
    </dgm:pt>
    <dgm:pt modelId="{C22BAE10-FD1C-40FF-B993-7D996A3F6F3E}" type="pres">
      <dgm:prSet presAssocID="{68079C09-6B19-403F-9887-94CD19F4E7A4}" presName="pillarX" presStyleLbl="node1" presStyleIdx="1" presStyleCnt="2" custScaleX="131867">
        <dgm:presLayoutVars>
          <dgm:bulletEnabled val="1"/>
        </dgm:presLayoutVars>
      </dgm:prSet>
      <dgm:spPr/>
    </dgm:pt>
    <dgm:pt modelId="{709AFBA9-77CA-4670-8F8D-60BE8A7DB9F1}" type="pres">
      <dgm:prSet presAssocID="{5E8FF6D0-4BD8-412E-BBAA-B19E4E8A4EE4}" presName="base" presStyleLbl="dkBgShp" presStyleIdx="1" presStyleCnt="2"/>
      <dgm:spPr/>
    </dgm:pt>
  </dgm:ptLst>
  <dgm:cxnLst>
    <dgm:cxn modelId="{BC773D26-1F24-4FB6-9367-092E9AAB387E}" srcId="{5E8FF6D0-4BD8-412E-BBAA-B19E4E8A4EE4}" destId="{68079C09-6B19-403F-9887-94CD19F4E7A4}" srcOrd="1" destOrd="0" parTransId="{4701B6EC-8C92-48B9-88B8-266E357466CB}" sibTransId="{4C94C297-3524-4463-96D4-5AD1D99B411A}"/>
    <dgm:cxn modelId="{1FA97860-DD5C-44DA-BA91-B533A9213104}" type="presOf" srcId="{95552C89-91B6-43B2-A1B3-3A1F6442249F}" destId="{44CE5A21-C8E5-47E6-803C-37EAF7DBE33E}" srcOrd="0" destOrd="0" presId="urn:microsoft.com/office/officeart/2005/8/layout/hList3"/>
    <dgm:cxn modelId="{ECA1C542-0B22-4433-AFE0-8A1C7583B6E7}" srcId="{5E8FF6D0-4BD8-412E-BBAA-B19E4E8A4EE4}" destId="{94975150-3CFB-40B8-8282-D53C1536C3F5}" srcOrd="0" destOrd="0" parTransId="{6233FA4F-E78C-4970-B85F-914B23B547A9}" sibTransId="{021B2EF2-32C4-4391-916F-1C5EE20A9A06}"/>
    <dgm:cxn modelId="{32DE5857-6142-4B6A-A6DF-2C1390A5AA8B}" type="presOf" srcId="{5E8FF6D0-4BD8-412E-BBAA-B19E4E8A4EE4}" destId="{5108E34B-7002-4157-98EC-57D46E9856D7}" srcOrd="0" destOrd="0" presId="urn:microsoft.com/office/officeart/2005/8/layout/hList3"/>
    <dgm:cxn modelId="{C7E3BD93-100F-4FC0-B8FD-F786676A9592}" type="presOf" srcId="{68079C09-6B19-403F-9887-94CD19F4E7A4}" destId="{C22BAE10-FD1C-40FF-B993-7D996A3F6F3E}" srcOrd="0" destOrd="0" presId="urn:microsoft.com/office/officeart/2005/8/layout/hList3"/>
    <dgm:cxn modelId="{F2C102B9-6621-4BD2-A60D-A19657E23C9B}" type="presOf" srcId="{94975150-3CFB-40B8-8282-D53C1536C3F5}" destId="{1B796D22-7266-4C61-A387-FC48D9DACD5C}" srcOrd="0" destOrd="0" presId="urn:microsoft.com/office/officeart/2005/8/layout/hList3"/>
    <dgm:cxn modelId="{427A53BC-224E-464E-BEE4-156474E4D61D}" srcId="{95552C89-91B6-43B2-A1B3-3A1F6442249F}" destId="{5E8FF6D0-4BD8-412E-BBAA-B19E4E8A4EE4}" srcOrd="0" destOrd="0" parTransId="{48E51512-3594-4710-8A41-541852F8D389}" sibTransId="{2E49BC14-4951-4D80-A588-14F2E29E71B6}"/>
    <dgm:cxn modelId="{EA96E49E-D110-4CFD-914B-FAA914B591A3}" type="presParOf" srcId="{44CE5A21-C8E5-47E6-803C-37EAF7DBE33E}" destId="{5108E34B-7002-4157-98EC-57D46E9856D7}" srcOrd="0" destOrd="0" presId="urn:microsoft.com/office/officeart/2005/8/layout/hList3"/>
    <dgm:cxn modelId="{868800C0-AA5F-4C96-9E1F-0D68E1DE2AFD}" type="presParOf" srcId="{44CE5A21-C8E5-47E6-803C-37EAF7DBE33E}" destId="{84148EEB-BDFA-400C-9CCA-6C9F8C51441F}" srcOrd="1" destOrd="0" presId="urn:microsoft.com/office/officeart/2005/8/layout/hList3"/>
    <dgm:cxn modelId="{7E445749-7EE2-49FD-9685-FF0898C3451E}" type="presParOf" srcId="{84148EEB-BDFA-400C-9CCA-6C9F8C51441F}" destId="{1B796D22-7266-4C61-A387-FC48D9DACD5C}" srcOrd="0" destOrd="0" presId="urn:microsoft.com/office/officeart/2005/8/layout/hList3"/>
    <dgm:cxn modelId="{DE846273-7D92-4155-B307-7D432B813F01}" type="presParOf" srcId="{84148EEB-BDFA-400C-9CCA-6C9F8C51441F}" destId="{C22BAE10-FD1C-40FF-B993-7D996A3F6F3E}" srcOrd="1" destOrd="0" presId="urn:microsoft.com/office/officeart/2005/8/layout/hList3"/>
    <dgm:cxn modelId="{DB199EBD-6037-4086-B4B0-9D66F4F6D278}" type="presParOf" srcId="{44CE5A21-C8E5-47E6-803C-37EAF7DBE33E}" destId="{709AFBA9-77CA-4670-8F8D-60BE8A7DB9F1}"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5552C89-91B6-43B2-A1B3-3A1F6442249F}"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ru-RU"/>
        </a:p>
      </dgm:t>
    </dgm:pt>
    <dgm:pt modelId="{5E8FF6D0-4BD8-412E-BBAA-B19E4E8A4EE4}">
      <dgm:prSet phldrT="[Текст]" custT="1"/>
      <dgm:spPr/>
      <dgm:t>
        <a:bodyPr/>
        <a:lstStyle/>
        <a:p>
          <a:pPr>
            <a:spcAft>
              <a:spcPts val="0"/>
            </a:spcAft>
          </a:pPr>
          <a:r>
            <a:rPr lang="ru-RU" sz="2000" b="1" dirty="0">
              <a:latin typeface="Times New Roman" panose="02020603050405020304" pitchFamily="18" charset="0"/>
              <a:cs typeface="Times New Roman" panose="02020603050405020304" pitchFamily="18" charset="0"/>
            </a:rPr>
            <a:t>ФЕДЕРАЛЬНЫЙ ЗАКОН  от 24 сентября 2022 года № 371-ФЗ  </a:t>
          </a:r>
          <a:endParaRPr lang="ru-RU" sz="2000" dirty="0">
            <a:latin typeface="Times New Roman" panose="02020603050405020304" pitchFamily="18" charset="0"/>
            <a:cs typeface="Times New Roman" panose="02020603050405020304" pitchFamily="18" charset="0"/>
          </a:endParaRPr>
        </a:p>
        <a:p>
          <a:pPr>
            <a:spcAft>
              <a:spcPts val="0"/>
            </a:spcAft>
          </a:pPr>
          <a:r>
            <a:rPr lang="ru-RU" sz="2000" b="1" dirty="0">
              <a:latin typeface="Times New Roman" panose="02020603050405020304" pitchFamily="18" charset="0"/>
              <a:cs typeface="Times New Roman" panose="02020603050405020304" pitchFamily="18" charset="0"/>
            </a:rPr>
            <a:t>О ВНЕСЕНИИ ИЗМЕНЕНИЙ В ФЕДЕРАЛЬНЫЙ ЗАКОН «ОБ ОБРАЗОВАНИИ В РОССИЙСКОЙ ФЕДЕРАЦИИ» И СТАТЬЮ 1 ФЕДЕРАЛЬНОГО ЗАКОНА «ОБ ОБЯЗАТЕЛЬНЫХ ТРЕБОВАНИЯХ В РОССИЙСКОЙ ФЕДЕРАЦИИ</a:t>
          </a:r>
          <a:r>
            <a:rPr lang="ru-RU" sz="2000" b="1" i="0" dirty="0">
              <a:latin typeface="Times New Roman" panose="02020603050405020304" pitchFamily="18" charset="0"/>
              <a:cs typeface="Times New Roman" panose="02020603050405020304" pitchFamily="18" charset="0"/>
            </a:rPr>
            <a:t>»</a:t>
          </a:r>
          <a:endParaRPr lang="ru-RU" sz="2000" dirty="0">
            <a:latin typeface="Times New Roman" panose="02020603050405020304" pitchFamily="18" charset="0"/>
            <a:cs typeface="Times New Roman" panose="02020603050405020304" pitchFamily="18" charset="0"/>
          </a:endParaRPr>
        </a:p>
      </dgm:t>
    </dgm:pt>
    <dgm:pt modelId="{48E51512-3594-4710-8A41-541852F8D389}" type="parTrans" cxnId="{427A53BC-224E-464E-BEE4-156474E4D61D}">
      <dgm:prSet/>
      <dgm:spPr/>
      <dgm:t>
        <a:bodyPr/>
        <a:lstStyle/>
        <a:p>
          <a:endParaRPr lang="ru-RU"/>
        </a:p>
      </dgm:t>
    </dgm:pt>
    <dgm:pt modelId="{2E49BC14-4951-4D80-A588-14F2E29E71B6}" type="sibTrans" cxnId="{427A53BC-224E-464E-BEE4-156474E4D61D}">
      <dgm:prSet/>
      <dgm:spPr/>
      <dgm:t>
        <a:bodyPr/>
        <a:lstStyle/>
        <a:p>
          <a:endParaRPr lang="ru-RU"/>
        </a:p>
      </dgm:t>
    </dgm:pt>
    <dgm:pt modelId="{94975150-3CFB-40B8-8282-D53C1536C3F5}">
      <dgm:prSet phldrT="[Текст]" custT="1"/>
      <dgm:spPr/>
      <dgm:t>
        <a:bodyPr anchor="t"/>
        <a:lstStyle/>
        <a:p>
          <a:r>
            <a:rPr lang="ru-RU" sz="1400" dirty="0">
              <a:latin typeface="Times New Roman" panose="02020603050405020304" pitchFamily="18" charset="0"/>
              <a:cs typeface="Times New Roman" panose="02020603050405020304" pitchFamily="18" charset="0"/>
            </a:rPr>
            <a:t>в статье 12: </a:t>
          </a:r>
        </a:p>
        <a:p>
          <a:r>
            <a:rPr lang="ru-RU" sz="1400" dirty="0">
              <a:latin typeface="Times New Roman" panose="02020603050405020304" pitchFamily="18" charset="0"/>
              <a:cs typeface="Times New Roman" panose="02020603050405020304" pitchFamily="18" charset="0"/>
            </a:rPr>
            <a:t>а) в </a:t>
          </a:r>
          <a:r>
            <a:rPr lang="ru-RU" sz="1400" u="none" dirty="0">
              <a:latin typeface="Times New Roman" panose="02020603050405020304" pitchFamily="18" charset="0"/>
              <a:cs typeface="Times New Roman" panose="02020603050405020304" pitchFamily="18" charset="0"/>
            </a:rPr>
            <a:t>части 6</a:t>
          </a:r>
          <a:r>
            <a:rPr lang="ru-RU" sz="1400" dirty="0">
              <a:latin typeface="Times New Roman" panose="02020603050405020304" pitchFamily="18" charset="0"/>
              <a:cs typeface="Times New Roman" panose="02020603050405020304" pitchFamily="18" charset="0"/>
            </a:rPr>
            <a:t> слова "с учетом соответствующих примерных образовательных программ дошкольного образования" заменить словами "соответствующей федеральной образовательной программой дошкольного образования", дополнить предложением следующего содержания: "Содержание и планируемые результаты разработанных образовательными организациями образовательных программ должны быть не ниже соответствующих содержания и планируемых результатов федеральной программы дошкольного образования."; </a:t>
          </a:r>
        </a:p>
        <a:p>
          <a:r>
            <a:rPr lang="ru-RU" sz="1400" dirty="0">
              <a:latin typeface="Times New Roman" panose="02020603050405020304" pitchFamily="18" charset="0"/>
              <a:cs typeface="Times New Roman" panose="02020603050405020304" pitchFamily="18" charset="0"/>
            </a:rPr>
            <a:t>б) дополнить частями 6.1 - 6.6  </a:t>
          </a:r>
        </a:p>
      </dgm:t>
    </dgm:pt>
    <dgm:pt modelId="{6233FA4F-E78C-4970-B85F-914B23B547A9}" type="parTrans" cxnId="{ECA1C542-0B22-4433-AFE0-8A1C7583B6E7}">
      <dgm:prSet/>
      <dgm:spPr/>
      <dgm:t>
        <a:bodyPr/>
        <a:lstStyle/>
        <a:p>
          <a:endParaRPr lang="ru-RU"/>
        </a:p>
      </dgm:t>
    </dgm:pt>
    <dgm:pt modelId="{021B2EF2-32C4-4391-916F-1C5EE20A9A06}" type="sibTrans" cxnId="{ECA1C542-0B22-4433-AFE0-8A1C7583B6E7}">
      <dgm:prSet/>
      <dgm:spPr/>
      <dgm:t>
        <a:bodyPr/>
        <a:lstStyle/>
        <a:p>
          <a:endParaRPr lang="ru-RU"/>
        </a:p>
      </dgm:t>
    </dgm:pt>
    <dgm:pt modelId="{68079C09-6B19-403F-9887-94CD19F4E7A4}">
      <dgm:prSet phldrT="[Текст]" custT="1"/>
      <dgm:spPr/>
      <dgm:t>
        <a:bodyPr anchor="t"/>
        <a:lstStyle/>
        <a:p>
          <a:pPr indent="288000" algn="ctr">
            <a:spcAft>
              <a:spcPts val="0"/>
            </a:spcAft>
          </a:pPr>
          <a:r>
            <a:rPr lang="ru-RU" sz="1300" dirty="0">
              <a:latin typeface="Times New Roman" panose="02020603050405020304" pitchFamily="18" charset="0"/>
              <a:cs typeface="Times New Roman" panose="02020603050405020304" pitchFamily="18" charset="0"/>
            </a:rPr>
            <a:t> в статье 12:</a:t>
          </a:r>
        </a:p>
        <a:p>
          <a:pPr indent="216000" algn="l">
            <a:spcAft>
              <a:spcPts val="0"/>
            </a:spcAft>
          </a:pPr>
          <a:r>
            <a:rPr lang="ru-RU" sz="1300" dirty="0">
              <a:latin typeface="Times New Roman" panose="02020603050405020304" pitchFamily="18" charset="0"/>
              <a:cs typeface="Times New Roman" panose="02020603050405020304" pitchFamily="18" charset="0"/>
            </a:rPr>
            <a:t>в) в </a:t>
          </a:r>
          <a:r>
            <a:rPr lang="ru-RU" sz="1300" u="none" dirty="0">
              <a:latin typeface="Times New Roman" panose="02020603050405020304" pitchFamily="18" charset="0"/>
              <a:cs typeface="Times New Roman" panose="02020603050405020304" pitchFamily="18" charset="0"/>
            </a:rPr>
            <a:t>части 7</a:t>
          </a:r>
          <a:r>
            <a:rPr lang="ru-RU" sz="1300" dirty="0">
              <a:latin typeface="Times New Roman" panose="02020603050405020304" pitchFamily="18" charset="0"/>
              <a:cs typeface="Times New Roman" panose="02020603050405020304" pitchFamily="18" charset="0"/>
            </a:rPr>
            <a:t> первое предложение изложить в следующей редакции: "Организации, осуществляющие образовательную деятельность по имеющим государственную аккредитацию образовательным программам среднего профессионального образования, разрабатывают образовательные программы в соответствии с федеральными государственными образовательными стандартами и с учетом соответствующих примерных образовательных программ среднего профессионального образования."; </a:t>
          </a:r>
        </a:p>
        <a:p>
          <a:pPr indent="216000" algn="l">
            <a:spcAft>
              <a:spcPts val="0"/>
            </a:spcAft>
          </a:pPr>
          <a:r>
            <a:rPr lang="ru-RU" sz="1300" dirty="0">
              <a:latin typeface="Times New Roman" panose="02020603050405020304" pitchFamily="18" charset="0"/>
              <a:cs typeface="Times New Roman" panose="02020603050405020304" pitchFamily="18" charset="0"/>
            </a:rPr>
            <a:t>г) </a:t>
          </a:r>
          <a:r>
            <a:rPr lang="ru-RU" sz="1300">
              <a:latin typeface="Times New Roman" panose="02020603050405020304" pitchFamily="18" charset="0"/>
              <a:cs typeface="Times New Roman" panose="02020603050405020304" pitchFamily="18" charset="0"/>
            </a:rPr>
            <a:t>часть 7.2 </a:t>
          </a:r>
          <a:r>
            <a:rPr lang="ru-RU" sz="1300" dirty="0">
              <a:latin typeface="Times New Roman" panose="02020603050405020304" pitchFamily="18" charset="0"/>
              <a:cs typeface="Times New Roman" panose="02020603050405020304" pitchFamily="18" charset="0"/>
            </a:rPr>
            <a:t>признать утратившей силу; </a:t>
          </a:r>
        </a:p>
        <a:p>
          <a:pPr indent="216000" algn="l">
            <a:spcAft>
              <a:spcPts val="0"/>
            </a:spcAft>
          </a:pPr>
          <a:r>
            <a:rPr lang="ru-RU" sz="1300" dirty="0">
              <a:latin typeface="Times New Roman" panose="02020603050405020304" pitchFamily="18" charset="0"/>
              <a:cs typeface="Times New Roman" panose="02020603050405020304" pitchFamily="18" charset="0"/>
            </a:rPr>
            <a:t>д) в части 9 первое предложение исключить; </a:t>
          </a:r>
        </a:p>
        <a:p>
          <a:pPr indent="216000" algn="l">
            <a:spcAft>
              <a:spcPts val="0"/>
            </a:spcAft>
          </a:pPr>
          <a:r>
            <a:rPr lang="ru-RU" sz="1300" dirty="0">
              <a:latin typeface="Times New Roman" panose="02020603050405020304" pitchFamily="18" charset="0"/>
              <a:cs typeface="Times New Roman" panose="02020603050405020304" pitchFamily="18" charset="0"/>
            </a:rPr>
            <a:t>е) в части 9.1 слова "основные общеобразовательные программы, примерные" исключить; </a:t>
          </a:r>
        </a:p>
        <a:p>
          <a:pPr indent="216000" algn="l">
            <a:spcAft>
              <a:spcPts val="0"/>
            </a:spcAft>
          </a:pPr>
          <a:r>
            <a:rPr lang="ru-RU" sz="1300" dirty="0">
              <a:latin typeface="Times New Roman" panose="02020603050405020304" pitchFamily="18" charset="0"/>
              <a:cs typeface="Times New Roman" panose="02020603050405020304" pitchFamily="18" charset="0"/>
            </a:rPr>
            <a:t>ж) в части 10 слова "основные образовательные программы" заменить словами "образовательные программы среднего профессионального образования", слова "основных образовательных программ" заменить словами "образовательных программ среднего профессионального образования"; </a:t>
          </a:r>
        </a:p>
        <a:p>
          <a:pPr indent="216000" algn="l">
            <a:spcAft>
              <a:spcPts val="0"/>
            </a:spcAft>
          </a:pPr>
          <a:r>
            <a:rPr lang="ru-RU" sz="1300" dirty="0">
              <a:latin typeface="Times New Roman" panose="02020603050405020304" pitchFamily="18" charset="0"/>
              <a:cs typeface="Times New Roman" panose="02020603050405020304" pitchFamily="18" charset="0"/>
            </a:rPr>
            <a:t>з) в части 11 слова "основных общеобразовательных программ," исключить; </a:t>
          </a:r>
        </a:p>
        <a:p>
          <a:pPr indent="216000" algn="l">
            <a:spcAft>
              <a:spcPts val="0"/>
            </a:spcAft>
          </a:pPr>
          <a:r>
            <a:rPr lang="ru-RU" sz="1300" dirty="0">
              <a:latin typeface="Times New Roman" panose="02020603050405020304" pitchFamily="18" charset="0"/>
              <a:cs typeface="Times New Roman" panose="02020603050405020304" pitchFamily="18" charset="0"/>
            </a:rPr>
            <a:t>и) часть 12 признать утратившей силу.</a:t>
          </a:r>
        </a:p>
      </dgm:t>
    </dgm:pt>
    <dgm:pt modelId="{4701B6EC-8C92-48B9-88B8-266E357466CB}" type="parTrans" cxnId="{BC773D26-1F24-4FB6-9367-092E9AAB387E}">
      <dgm:prSet/>
      <dgm:spPr/>
      <dgm:t>
        <a:bodyPr/>
        <a:lstStyle/>
        <a:p>
          <a:endParaRPr lang="ru-RU"/>
        </a:p>
      </dgm:t>
    </dgm:pt>
    <dgm:pt modelId="{4C94C297-3524-4463-96D4-5AD1D99B411A}" type="sibTrans" cxnId="{BC773D26-1F24-4FB6-9367-092E9AAB387E}">
      <dgm:prSet/>
      <dgm:spPr/>
      <dgm:t>
        <a:bodyPr/>
        <a:lstStyle/>
        <a:p>
          <a:endParaRPr lang="ru-RU"/>
        </a:p>
      </dgm:t>
    </dgm:pt>
    <dgm:pt modelId="{9C6D27A6-2220-46B7-9DC4-305856D49271}">
      <dgm:prSet/>
      <dgm:spPr/>
      <dgm:t>
        <a:bodyPr/>
        <a:lstStyle/>
        <a:p>
          <a:pPr>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в статье 12.1: </a:t>
          </a:r>
        </a:p>
        <a:p>
          <a:pPr>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а) часть 2 после слов "в такие образовательные программы" дополнить словами "федеральной рабочей программы воспитания и федерального календарного плана воспитательной работы (при реализации имеющих государственную аккредитацию образовательных программ начального общего, основного общего и среднего общего образования),"; </a:t>
          </a:r>
        </a:p>
        <a:p>
          <a:pPr>
            <a:lnSpc>
              <a:spcPct val="100000"/>
            </a:lnSpc>
            <a:spcAft>
              <a:spcPts val="0"/>
            </a:spcAft>
          </a:pPr>
          <a:r>
            <a:rPr lang="ru-RU" dirty="0">
              <a:solidFill>
                <a:schemeClr val="bg1"/>
              </a:solidFill>
              <a:latin typeface="Times New Roman" panose="02020603050405020304" pitchFamily="18" charset="0"/>
              <a:cs typeface="Times New Roman" panose="02020603050405020304" pitchFamily="18" charset="0"/>
            </a:rPr>
            <a:t>б) часть 4 изложить в следующей редакции: "4. Организации, осуществляющие образовательную деятельность по имеющим государственную аккредитацию образовательным программам начального общего, основного общего, среднего общего образования, вправе наряду с мероприятиями, включенными в федеральный календарный план воспитательной работы, проводить иные мероприятия согласно федеральной рабочей программе воспитания."</a:t>
          </a:r>
        </a:p>
      </dgm:t>
    </dgm:pt>
    <dgm:pt modelId="{E84BE50B-9932-44BF-9CE4-97A8131DC032}" type="parTrans" cxnId="{7E2FCC1E-0718-422D-BE34-099A07E7413C}">
      <dgm:prSet/>
      <dgm:spPr/>
      <dgm:t>
        <a:bodyPr/>
        <a:lstStyle/>
        <a:p>
          <a:endParaRPr lang="ru-RU"/>
        </a:p>
      </dgm:t>
    </dgm:pt>
    <dgm:pt modelId="{115D10F4-CD77-4A80-949B-08AB05705A04}" type="sibTrans" cxnId="{7E2FCC1E-0718-422D-BE34-099A07E7413C}">
      <dgm:prSet/>
      <dgm:spPr/>
      <dgm:t>
        <a:bodyPr/>
        <a:lstStyle/>
        <a:p>
          <a:endParaRPr lang="ru-RU"/>
        </a:p>
      </dgm:t>
    </dgm:pt>
    <dgm:pt modelId="{44CE5A21-C8E5-47E6-803C-37EAF7DBE33E}" type="pres">
      <dgm:prSet presAssocID="{95552C89-91B6-43B2-A1B3-3A1F6442249F}" presName="composite" presStyleCnt="0">
        <dgm:presLayoutVars>
          <dgm:chMax val="1"/>
          <dgm:dir/>
          <dgm:resizeHandles val="exact"/>
        </dgm:presLayoutVars>
      </dgm:prSet>
      <dgm:spPr/>
    </dgm:pt>
    <dgm:pt modelId="{5108E34B-7002-4157-98EC-57D46E9856D7}" type="pres">
      <dgm:prSet presAssocID="{5E8FF6D0-4BD8-412E-BBAA-B19E4E8A4EE4}" presName="roof" presStyleLbl="dkBgShp" presStyleIdx="0" presStyleCnt="2" custScaleX="99762" custScaleY="83738" custLinFactNeighborX="17" custLinFactNeighborY="-973"/>
      <dgm:spPr/>
    </dgm:pt>
    <dgm:pt modelId="{84148EEB-BDFA-400C-9CCA-6C9F8C51441F}" type="pres">
      <dgm:prSet presAssocID="{5E8FF6D0-4BD8-412E-BBAA-B19E4E8A4EE4}" presName="pillars" presStyleCnt="0"/>
      <dgm:spPr/>
    </dgm:pt>
    <dgm:pt modelId="{1B796D22-7266-4C61-A387-FC48D9DACD5C}" type="pres">
      <dgm:prSet presAssocID="{5E8FF6D0-4BD8-412E-BBAA-B19E4E8A4EE4}" presName="pillar1" presStyleLbl="node1" presStyleIdx="0" presStyleCnt="3" custScaleX="85188" custScaleY="110217" custLinFactNeighborX="-643" custLinFactNeighborY="1112">
        <dgm:presLayoutVars>
          <dgm:bulletEnabled val="1"/>
        </dgm:presLayoutVars>
      </dgm:prSet>
      <dgm:spPr/>
    </dgm:pt>
    <dgm:pt modelId="{C22BAE10-FD1C-40FF-B993-7D996A3F6F3E}" type="pres">
      <dgm:prSet presAssocID="{68079C09-6B19-403F-9887-94CD19F4E7A4}" presName="pillarX" presStyleLbl="node1" presStyleIdx="1" presStyleCnt="3" custScaleX="129577" custScaleY="110226" custLinFactNeighborX="341" custLinFactNeighborY="1106">
        <dgm:presLayoutVars>
          <dgm:bulletEnabled val="1"/>
        </dgm:presLayoutVars>
      </dgm:prSet>
      <dgm:spPr/>
    </dgm:pt>
    <dgm:pt modelId="{F80162A6-0F5E-47C6-87A7-5D15E11273EE}" type="pres">
      <dgm:prSet presAssocID="{9C6D27A6-2220-46B7-9DC4-305856D49271}" presName="pillarX" presStyleLbl="node1" presStyleIdx="2" presStyleCnt="3" custScaleY="110217" custLinFactNeighborX="528" custLinFactNeighborY="1112">
        <dgm:presLayoutVars>
          <dgm:bulletEnabled val="1"/>
        </dgm:presLayoutVars>
      </dgm:prSet>
      <dgm:spPr/>
    </dgm:pt>
    <dgm:pt modelId="{709AFBA9-77CA-4670-8F8D-60BE8A7DB9F1}" type="pres">
      <dgm:prSet presAssocID="{5E8FF6D0-4BD8-412E-BBAA-B19E4E8A4EE4}" presName="base" presStyleLbl="dkBgShp" presStyleIdx="1" presStyleCnt="2" custScaleY="51930" custLinFactNeighborX="17" custLinFactNeighborY="17424"/>
      <dgm:spPr/>
    </dgm:pt>
  </dgm:ptLst>
  <dgm:cxnLst>
    <dgm:cxn modelId="{7E2FCC1E-0718-422D-BE34-099A07E7413C}" srcId="{5E8FF6D0-4BD8-412E-BBAA-B19E4E8A4EE4}" destId="{9C6D27A6-2220-46B7-9DC4-305856D49271}" srcOrd="2" destOrd="0" parTransId="{E84BE50B-9932-44BF-9CE4-97A8131DC032}" sibTransId="{115D10F4-CD77-4A80-949B-08AB05705A04}"/>
    <dgm:cxn modelId="{BC773D26-1F24-4FB6-9367-092E9AAB387E}" srcId="{5E8FF6D0-4BD8-412E-BBAA-B19E4E8A4EE4}" destId="{68079C09-6B19-403F-9887-94CD19F4E7A4}" srcOrd="1" destOrd="0" parTransId="{4701B6EC-8C92-48B9-88B8-266E357466CB}" sibTransId="{4C94C297-3524-4463-96D4-5AD1D99B411A}"/>
    <dgm:cxn modelId="{1FA97860-DD5C-44DA-BA91-B533A9213104}" type="presOf" srcId="{95552C89-91B6-43B2-A1B3-3A1F6442249F}" destId="{44CE5A21-C8E5-47E6-803C-37EAF7DBE33E}" srcOrd="0" destOrd="0" presId="urn:microsoft.com/office/officeart/2005/8/layout/hList3"/>
    <dgm:cxn modelId="{ECA1C542-0B22-4433-AFE0-8A1C7583B6E7}" srcId="{5E8FF6D0-4BD8-412E-BBAA-B19E4E8A4EE4}" destId="{94975150-3CFB-40B8-8282-D53C1536C3F5}" srcOrd="0" destOrd="0" parTransId="{6233FA4F-E78C-4970-B85F-914B23B547A9}" sibTransId="{021B2EF2-32C4-4391-916F-1C5EE20A9A06}"/>
    <dgm:cxn modelId="{32DE5857-6142-4B6A-A6DF-2C1390A5AA8B}" type="presOf" srcId="{5E8FF6D0-4BD8-412E-BBAA-B19E4E8A4EE4}" destId="{5108E34B-7002-4157-98EC-57D46E9856D7}" srcOrd="0" destOrd="0" presId="urn:microsoft.com/office/officeart/2005/8/layout/hList3"/>
    <dgm:cxn modelId="{C7E3BD93-100F-4FC0-B8FD-F786676A9592}" type="presOf" srcId="{68079C09-6B19-403F-9887-94CD19F4E7A4}" destId="{C22BAE10-FD1C-40FF-B993-7D996A3F6F3E}" srcOrd="0" destOrd="0" presId="urn:microsoft.com/office/officeart/2005/8/layout/hList3"/>
    <dgm:cxn modelId="{CA2260B3-4479-41FE-AE14-85CC27A3FB9D}" type="presOf" srcId="{9C6D27A6-2220-46B7-9DC4-305856D49271}" destId="{F80162A6-0F5E-47C6-87A7-5D15E11273EE}" srcOrd="0" destOrd="0" presId="urn:microsoft.com/office/officeart/2005/8/layout/hList3"/>
    <dgm:cxn modelId="{F2C102B9-6621-4BD2-A60D-A19657E23C9B}" type="presOf" srcId="{94975150-3CFB-40B8-8282-D53C1536C3F5}" destId="{1B796D22-7266-4C61-A387-FC48D9DACD5C}" srcOrd="0" destOrd="0" presId="urn:microsoft.com/office/officeart/2005/8/layout/hList3"/>
    <dgm:cxn modelId="{427A53BC-224E-464E-BEE4-156474E4D61D}" srcId="{95552C89-91B6-43B2-A1B3-3A1F6442249F}" destId="{5E8FF6D0-4BD8-412E-BBAA-B19E4E8A4EE4}" srcOrd="0" destOrd="0" parTransId="{48E51512-3594-4710-8A41-541852F8D389}" sibTransId="{2E49BC14-4951-4D80-A588-14F2E29E71B6}"/>
    <dgm:cxn modelId="{EA96E49E-D110-4CFD-914B-FAA914B591A3}" type="presParOf" srcId="{44CE5A21-C8E5-47E6-803C-37EAF7DBE33E}" destId="{5108E34B-7002-4157-98EC-57D46E9856D7}" srcOrd="0" destOrd="0" presId="urn:microsoft.com/office/officeart/2005/8/layout/hList3"/>
    <dgm:cxn modelId="{868800C0-AA5F-4C96-9E1F-0D68E1DE2AFD}" type="presParOf" srcId="{44CE5A21-C8E5-47E6-803C-37EAF7DBE33E}" destId="{84148EEB-BDFA-400C-9CCA-6C9F8C51441F}" srcOrd="1" destOrd="0" presId="urn:microsoft.com/office/officeart/2005/8/layout/hList3"/>
    <dgm:cxn modelId="{7E445749-7EE2-49FD-9685-FF0898C3451E}" type="presParOf" srcId="{84148EEB-BDFA-400C-9CCA-6C9F8C51441F}" destId="{1B796D22-7266-4C61-A387-FC48D9DACD5C}" srcOrd="0" destOrd="0" presId="urn:microsoft.com/office/officeart/2005/8/layout/hList3"/>
    <dgm:cxn modelId="{DE846273-7D92-4155-B307-7D432B813F01}" type="presParOf" srcId="{84148EEB-BDFA-400C-9CCA-6C9F8C51441F}" destId="{C22BAE10-FD1C-40FF-B993-7D996A3F6F3E}" srcOrd="1" destOrd="0" presId="urn:microsoft.com/office/officeart/2005/8/layout/hList3"/>
    <dgm:cxn modelId="{E521D331-0C5A-4EB7-9936-C7492BCFFE29}" type="presParOf" srcId="{84148EEB-BDFA-400C-9CCA-6C9F8C51441F}" destId="{F80162A6-0F5E-47C6-87A7-5D15E11273EE}" srcOrd="2" destOrd="0" presId="urn:microsoft.com/office/officeart/2005/8/layout/hList3"/>
    <dgm:cxn modelId="{DB199EBD-6037-4086-B4B0-9D66F4F6D278}" type="presParOf" srcId="{44CE5A21-C8E5-47E6-803C-37EAF7DBE33E}" destId="{709AFBA9-77CA-4670-8F8D-60BE8A7DB9F1}"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42CE94-1787-400F-B855-CF0F8442297B}">
      <dsp:nvSpPr>
        <dsp:cNvPr id="0" name=""/>
        <dsp:cNvSpPr/>
      </dsp:nvSpPr>
      <dsp:spPr>
        <a:xfrm>
          <a:off x="0" y="0"/>
          <a:ext cx="10416465" cy="1518835"/>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ru-RU" sz="2000" b="1" i="0" kern="1200" dirty="0">
              <a:latin typeface="Times New Roman" panose="02020603050405020304" pitchFamily="18" charset="0"/>
              <a:cs typeface="Times New Roman" panose="02020603050405020304" pitchFamily="18" charset="0"/>
            </a:rPr>
            <a:t>ФЕДЕРАЛЬНЫЙ ЗАКОН от 14 июля 2022 г. № 262-ФЗ «О ВНЕСЕНИИ ИЗМЕНЕНИЙ В ОТДЕЛЬНЫЕ ЗАКОНОДАТЕЛЬНЫЕ АКТЫ РОССИЙСКОЙ ФЕДЕРАЦИИ В СВЯЗИ С ПРИНЯТИЕМ ФЕДЕРАЛЬНОГО ЗАКОНА «О РОССИЙСКОМ ДВИЖЕНИИ ДЕТЕЙ И МОЛОДЕЖИ»</a:t>
          </a:r>
          <a:endParaRPr lang="ru-RU" sz="2000" kern="1200" dirty="0">
            <a:latin typeface="Times New Roman" panose="02020603050405020304" pitchFamily="18" charset="0"/>
            <a:cs typeface="Times New Roman" panose="02020603050405020304" pitchFamily="18" charset="0"/>
          </a:endParaRPr>
        </a:p>
      </dsp:txBody>
      <dsp:txXfrm>
        <a:off x="0" y="0"/>
        <a:ext cx="10416465" cy="1518835"/>
      </dsp:txXfrm>
    </dsp:sp>
    <dsp:sp modelId="{3B06CEC0-831B-4334-9F95-4342EB63750B}">
      <dsp:nvSpPr>
        <dsp:cNvPr id="0" name=""/>
        <dsp:cNvSpPr/>
      </dsp:nvSpPr>
      <dsp:spPr>
        <a:xfrm>
          <a:off x="0" y="1518835"/>
          <a:ext cx="5208232" cy="3189553"/>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100000"/>
            </a:lnSpc>
            <a:spcBef>
              <a:spcPct val="0"/>
            </a:spcBef>
            <a:spcAft>
              <a:spcPts val="0"/>
            </a:spcAft>
            <a:buNone/>
          </a:pPr>
          <a:r>
            <a:rPr lang="ru-RU" sz="3300" b="0" i="0" kern="1200" dirty="0">
              <a:latin typeface="Times New Roman" panose="02020603050405020304" pitchFamily="18" charset="0"/>
              <a:cs typeface="Times New Roman" panose="02020603050405020304" pitchFamily="18" charset="0"/>
            </a:rPr>
            <a:t>пункт 19 части 3 статьи 28 дополнили словами </a:t>
          </a:r>
        </a:p>
        <a:p>
          <a:pPr marL="0" lvl="0" indent="0" algn="ctr" defTabSz="1466850">
            <a:lnSpc>
              <a:spcPct val="100000"/>
            </a:lnSpc>
            <a:spcBef>
              <a:spcPct val="0"/>
            </a:spcBef>
            <a:spcAft>
              <a:spcPts val="0"/>
            </a:spcAft>
            <a:buNone/>
          </a:pPr>
          <a:r>
            <a:rPr lang="ru-RU" sz="3300" b="0" i="0" kern="1200" dirty="0">
              <a:latin typeface="Times New Roman" panose="02020603050405020304" pitchFamily="18" charset="0"/>
              <a:cs typeface="Times New Roman" panose="02020603050405020304" pitchFamily="18" charset="0"/>
            </a:rPr>
            <a:t>«, в том числе содействие деятельности российского движения детей и молодежи»</a:t>
          </a:r>
          <a:endParaRPr lang="ru-RU" sz="3300" kern="1200" dirty="0">
            <a:latin typeface="Times New Roman" panose="02020603050405020304" pitchFamily="18" charset="0"/>
            <a:cs typeface="Times New Roman" panose="02020603050405020304" pitchFamily="18" charset="0"/>
          </a:endParaRPr>
        </a:p>
      </dsp:txBody>
      <dsp:txXfrm>
        <a:off x="0" y="1518835"/>
        <a:ext cx="5208232" cy="3189553"/>
      </dsp:txXfrm>
    </dsp:sp>
    <dsp:sp modelId="{91D97945-84AA-4E34-A9BB-3B8231F3453E}">
      <dsp:nvSpPr>
        <dsp:cNvPr id="0" name=""/>
        <dsp:cNvSpPr/>
      </dsp:nvSpPr>
      <dsp:spPr>
        <a:xfrm>
          <a:off x="5208232" y="1518835"/>
          <a:ext cx="5208232" cy="3189553"/>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ru-RU" sz="3300" b="0" i="0" kern="1200" dirty="0">
              <a:latin typeface="Times New Roman" panose="02020603050405020304" pitchFamily="18" charset="0"/>
              <a:cs typeface="Times New Roman" panose="02020603050405020304" pitchFamily="18" charset="0"/>
            </a:rPr>
            <a:t>часть 2 статьи 44 после слов «образовательные организации» дополнили словами «, российское движение детей и молодежи»</a:t>
          </a:r>
          <a:endParaRPr lang="ru-RU" sz="3300" kern="1200" dirty="0">
            <a:latin typeface="Times New Roman" panose="02020603050405020304" pitchFamily="18" charset="0"/>
            <a:cs typeface="Times New Roman" panose="02020603050405020304" pitchFamily="18" charset="0"/>
          </a:endParaRPr>
        </a:p>
      </dsp:txBody>
      <dsp:txXfrm>
        <a:off x="5208232" y="1518835"/>
        <a:ext cx="5208232" cy="3189553"/>
      </dsp:txXfrm>
    </dsp:sp>
    <dsp:sp modelId="{74FCB3E8-B418-4BE6-9F98-14A895E8B7C7}">
      <dsp:nvSpPr>
        <dsp:cNvPr id="0" name=""/>
        <dsp:cNvSpPr/>
      </dsp:nvSpPr>
      <dsp:spPr>
        <a:xfrm>
          <a:off x="0" y="4708389"/>
          <a:ext cx="10416465" cy="354394"/>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08E34B-7002-4157-98EC-57D46E9856D7}">
      <dsp:nvSpPr>
        <dsp:cNvPr id="0" name=""/>
        <dsp:cNvSpPr/>
      </dsp:nvSpPr>
      <dsp:spPr>
        <a:xfrm>
          <a:off x="1341" y="0"/>
          <a:ext cx="12162981" cy="1287914"/>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ts val="0"/>
            </a:spcAft>
            <a:buNone/>
          </a:pPr>
          <a:r>
            <a:rPr lang="ru-RU" sz="2000" b="1" kern="1200" dirty="0">
              <a:latin typeface="Times New Roman" panose="02020603050405020304" pitchFamily="18" charset="0"/>
              <a:cs typeface="Times New Roman" panose="02020603050405020304" pitchFamily="18" charset="0"/>
            </a:rPr>
            <a:t>ФЕДЕРАЛЬНЫЙ ЗАКОН  от 24 сентября 2022 года № 371-ФЗ  </a:t>
          </a:r>
          <a:endParaRPr lang="ru-RU" sz="2000" kern="1200" dirty="0">
            <a:latin typeface="Times New Roman" panose="02020603050405020304" pitchFamily="18" charset="0"/>
            <a:cs typeface="Times New Roman" panose="02020603050405020304" pitchFamily="18" charset="0"/>
          </a:endParaRPr>
        </a:p>
        <a:p>
          <a:pPr marL="0" lvl="0" indent="0" algn="ctr" defTabSz="889000">
            <a:lnSpc>
              <a:spcPct val="90000"/>
            </a:lnSpc>
            <a:spcBef>
              <a:spcPct val="0"/>
            </a:spcBef>
            <a:spcAft>
              <a:spcPts val="0"/>
            </a:spcAft>
            <a:buNone/>
          </a:pPr>
          <a:r>
            <a:rPr lang="ru-RU" sz="2000" b="1" kern="1200" dirty="0">
              <a:latin typeface="Times New Roman" panose="02020603050405020304" pitchFamily="18" charset="0"/>
              <a:cs typeface="Times New Roman" panose="02020603050405020304" pitchFamily="18" charset="0"/>
            </a:rPr>
            <a:t>О ВНЕСЕНИИ ИЗМЕНЕНИЙ В ФЕДЕРАЛЬНЫЙ ЗАКОН «ОБ ОБРАЗОВАНИИ В РОССИЙСКОЙ ФЕДЕРАЦИИ» И СТАТЬЮ 1 ФЕДЕРАЛЬНОГО ЗАКОНА «ОБ ОБЯЗАТЕЛЬНЫХ ТРЕБОВАНИЯХ В РОССИЙСКОЙ ФЕДЕРАЦИИ</a:t>
          </a:r>
          <a:r>
            <a:rPr lang="ru-RU" sz="2000" b="1" i="0" kern="1200" dirty="0">
              <a:latin typeface="Times New Roman" panose="02020603050405020304" pitchFamily="18" charset="0"/>
              <a:cs typeface="Times New Roman" panose="02020603050405020304" pitchFamily="18" charset="0"/>
            </a:rPr>
            <a:t>»</a:t>
          </a:r>
          <a:endParaRPr lang="ru-RU" sz="2000" kern="1200" dirty="0">
            <a:latin typeface="Times New Roman" panose="02020603050405020304" pitchFamily="18" charset="0"/>
            <a:cs typeface="Times New Roman" panose="02020603050405020304" pitchFamily="18" charset="0"/>
          </a:endParaRPr>
        </a:p>
      </dsp:txBody>
      <dsp:txXfrm>
        <a:off x="1341" y="0"/>
        <a:ext cx="12162981" cy="1287914"/>
      </dsp:txXfrm>
    </dsp:sp>
    <dsp:sp modelId="{1B796D22-7266-4C61-A387-FC48D9DACD5C}">
      <dsp:nvSpPr>
        <dsp:cNvPr id="0" name=""/>
        <dsp:cNvSpPr/>
      </dsp:nvSpPr>
      <dsp:spPr>
        <a:xfrm>
          <a:off x="0" y="1269078"/>
          <a:ext cx="12191998" cy="4282161"/>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ctr" anchorCtr="0">
          <a:noAutofit/>
        </a:bodyPr>
        <a:lstStyle/>
        <a:p>
          <a:pPr marL="0" lvl="0" indent="288000" algn="l" defTabSz="577850">
            <a:lnSpc>
              <a:spcPct val="100000"/>
            </a:lnSpc>
            <a:spcBef>
              <a:spcPct val="0"/>
            </a:spcBef>
            <a:spcAft>
              <a:spcPts val="0"/>
            </a:spcAft>
            <a:buNone/>
          </a:pPr>
          <a:r>
            <a:rPr lang="ru-RU" sz="1300" kern="1200" dirty="0">
              <a:solidFill>
                <a:schemeClr val="bg1"/>
              </a:solidFill>
              <a:latin typeface="Times New Roman" panose="02020603050405020304" pitchFamily="18" charset="0"/>
              <a:cs typeface="Times New Roman" panose="02020603050405020304" pitchFamily="18" charset="0"/>
            </a:rPr>
            <a:t>в статье 18: а) в части 3 слово "примерных" заменить словом "федеральных"; б) в части 4: в абзаце первом слово "выбирают" заменить словом "используют"; </a:t>
          </a:r>
        </a:p>
        <a:p>
          <a:pPr marL="0" lvl="0" indent="288000" algn="l" defTabSz="577850">
            <a:lnSpc>
              <a:spcPct val="100000"/>
            </a:lnSpc>
            <a:spcBef>
              <a:spcPct val="0"/>
            </a:spcBef>
            <a:spcAft>
              <a:spcPts val="0"/>
            </a:spcAft>
            <a:buNone/>
          </a:pPr>
          <a:r>
            <a:rPr lang="ru-RU" sz="1300" kern="1200" dirty="0">
              <a:solidFill>
                <a:schemeClr val="bg1"/>
              </a:solidFill>
              <a:latin typeface="Times New Roman" panose="02020603050405020304" pitchFamily="18" charset="0"/>
              <a:cs typeface="Times New Roman" panose="02020603050405020304" pitchFamily="18" charset="0"/>
            </a:rPr>
            <a:t>пункт 1 после слова "учебники" дополнить словами "и разработанные в комплекте с ними учебные пособия"; в пункте 2 слова "допускаются к использованию" заменить словами "могут дополнительно использоваться"; </a:t>
          </a:r>
        </a:p>
        <a:p>
          <a:pPr marL="0" lvl="0" indent="288000" algn="l" defTabSz="577850">
            <a:lnSpc>
              <a:spcPct val="100000"/>
            </a:lnSpc>
            <a:spcBef>
              <a:spcPct val="0"/>
            </a:spcBef>
            <a:spcAft>
              <a:spcPts val="0"/>
            </a:spcAft>
            <a:buNone/>
          </a:pPr>
          <a:r>
            <a:rPr lang="ru-RU" sz="1300" kern="1200" dirty="0">
              <a:solidFill>
                <a:schemeClr val="bg1"/>
              </a:solidFill>
              <a:latin typeface="Times New Roman" panose="02020603050405020304" pitchFamily="18" charset="0"/>
              <a:cs typeface="Times New Roman" panose="02020603050405020304" pitchFamily="18" charset="0"/>
            </a:rPr>
            <a:t>в) часть 5 после слов "перечни учебников" дополнить словами "и разработанных в комплекте с ними учебных пособий", после слов "обязательной части основной образовательной программы" дополнить словами ", в том числе обеспечивающих углубленное изучение отдельных учебных предметов, профильное обучение,", после слов "в том числе учебников" дополнить словами "и разработанных в комплекте с ними учебных пособий"; </a:t>
          </a:r>
        </a:p>
        <a:p>
          <a:pPr marL="0" lvl="0" indent="288000" algn="l" defTabSz="577850">
            <a:lnSpc>
              <a:spcPct val="100000"/>
            </a:lnSpc>
            <a:spcBef>
              <a:spcPct val="0"/>
            </a:spcBef>
            <a:spcAft>
              <a:spcPts val="0"/>
            </a:spcAft>
            <a:buNone/>
          </a:pPr>
          <a:r>
            <a:rPr lang="ru-RU" sz="1300" kern="1200" dirty="0">
              <a:solidFill>
                <a:schemeClr val="bg1"/>
              </a:solidFill>
              <a:latin typeface="Times New Roman" panose="02020603050405020304" pitchFamily="18" charset="0"/>
              <a:cs typeface="Times New Roman" panose="02020603050405020304" pitchFamily="18" charset="0"/>
            </a:rPr>
            <a:t>г) в части 6 слова "Учебники включаются" заменить словами "Учебники и разработанные в комплекте с ними учебные пособия включаются", после слов "экспертизы учебников" дополнить словами "и разработанных в комплекте с ними учебных пособий", дополнить предложением следующего содержания: "Содержание учебников и разработанных в комплекте с ними учебных пособий, включаемых в указанный федеральный перечень, должно соответствовать федеральным государственным образовательным стандартам и федеральным основным общеобразовательным программам."; </a:t>
          </a:r>
        </a:p>
        <a:p>
          <a:pPr marL="0" lvl="0" indent="288000" algn="l" defTabSz="577850">
            <a:lnSpc>
              <a:spcPct val="100000"/>
            </a:lnSpc>
            <a:spcBef>
              <a:spcPct val="0"/>
            </a:spcBef>
            <a:spcAft>
              <a:spcPts val="0"/>
            </a:spcAft>
            <a:buNone/>
          </a:pPr>
          <a:r>
            <a:rPr lang="ru-RU" sz="1300" kern="1200" dirty="0">
              <a:solidFill>
                <a:schemeClr val="bg1"/>
              </a:solidFill>
              <a:latin typeface="Times New Roman" panose="02020603050405020304" pitchFamily="18" charset="0"/>
              <a:cs typeface="Times New Roman" panose="02020603050405020304" pitchFamily="18" charset="0"/>
            </a:rPr>
            <a:t>д) часть 7 изложить в следующей редакции: "7. Порядок формирования федерального перечня учебников, допущенных к использованию при реализации имеющих государственную аккредитацию образовательных программ начального общего, основного общего, среднего общего образования (включая порядок и сроки проведения экспертизы учебников и разработанных в комплекте с ними учебных пособий, критерии ее проведения и правила их оценивания, требования, предъявляемые к экспертам и экспертным организациям при проведении экспертизы учебников и разработанных в комплекте с ними учебных пособий, права и обязанности экспертов и экспертных организаций, порядок отбора экспертов и экспертных организаций для проведения экспертизы учебников и разработанных в комплекте с ними учебных пособий, формы и срок действия экспертных заключений, порядок и основания исключения учебников и разработанных в комплекте с ними учебных пособий из указанного федерального перечня), а также предельный срок использования учебников и разработанных в комплекте с ними учебных пособий, исключенных из указанного федерального перечня, утверждается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a:t>
          </a:r>
        </a:p>
        <a:p>
          <a:pPr marL="0" lvl="0" indent="288000" algn="l" defTabSz="577850">
            <a:lnSpc>
              <a:spcPct val="100000"/>
            </a:lnSpc>
            <a:spcBef>
              <a:spcPct val="0"/>
            </a:spcBef>
            <a:spcAft>
              <a:spcPts val="0"/>
            </a:spcAft>
            <a:buNone/>
          </a:pPr>
          <a:r>
            <a:rPr lang="ru-RU" sz="1300" kern="1200" dirty="0">
              <a:solidFill>
                <a:schemeClr val="bg1"/>
              </a:solidFill>
              <a:latin typeface="Times New Roman" panose="02020603050405020304" pitchFamily="18" charset="0"/>
              <a:cs typeface="Times New Roman" panose="02020603050405020304" pitchFamily="18" charset="0"/>
            </a:rPr>
            <a:t>е) дополнить частями 7.1 - 7.3  </a:t>
          </a:r>
          <a:endParaRPr lang="ru-RU" sz="1300" kern="1200" dirty="0">
            <a:latin typeface="Times New Roman" panose="02020603050405020304" pitchFamily="18" charset="0"/>
            <a:cs typeface="Times New Roman" panose="02020603050405020304" pitchFamily="18" charset="0"/>
          </a:endParaRPr>
        </a:p>
      </dsp:txBody>
      <dsp:txXfrm>
        <a:off x="0" y="1269078"/>
        <a:ext cx="12191998" cy="4282161"/>
      </dsp:txXfrm>
    </dsp:sp>
    <dsp:sp modelId="{709AFBA9-77CA-4670-8F8D-60BE8A7DB9F1}">
      <dsp:nvSpPr>
        <dsp:cNvPr id="0" name=""/>
        <dsp:cNvSpPr/>
      </dsp:nvSpPr>
      <dsp:spPr>
        <a:xfrm flipV="1">
          <a:off x="0" y="5425226"/>
          <a:ext cx="12191998" cy="82564"/>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08E34B-7002-4157-98EC-57D46E9856D7}">
      <dsp:nvSpPr>
        <dsp:cNvPr id="0" name=""/>
        <dsp:cNvSpPr/>
      </dsp:nvSpPr>
      <dsp:spPr>
        <a:xfrm>
          <a:off x="1341" y="0"/>
          <a:ext cx="12162981" cy="1287914"/>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ts val="0"/>
            </a:spcAft>
            <a:buNone/>
          </a:pPr>
          <a:r>
            <a:rPr lang="ru-RU" sz="2000" b="1" kern="1200" dirty="0">
              <a:latin typeface="Times New Roman" panose="02020603050405020304" pitchFamily="18" charset="0"/>
              <a:cs typeface="Times New Roman" panose="02020603050405020304" pitchFamily="18" charset="0"/>
            </a:rPr>
            <a:t>ФЕДЕРАЛЬНЫЙ ЗАКОН  от 24 сентября 2022 года № 371-ФЗ  </a:t>
          </a:r>
          <a:endParaRPr lang="ru-RU" sz="2000" kern="1200" dirty="0">
            <a:latin typeface="Times New Roman" panose="02020603050405020304" pitchFamily="18" charset="0"/>
            <a:cs typeface="Times New Roman" panose="02020603050405020304" pitchFamily="18" charset="0"/>
          </a:endParaRPr>
        </a:p>
        <a:p>
          <a:pPr marL="0" lvl="0" indent="0" algn="ctr" defTabSz="889000">
            <a:lnSpc>
              <a:spcPct val="90000"/>
            </a:lnSpc>
            <a:spcBef>
              <a:spcPct val="0"/>
            </a:spcBef>
            <a:spcAft>
              <a:spcPts val="0"/>
            </a:spcAft>
            <a:buNone/>
          </a:pPr>
          <a:r>
            <a:rPr lang="ru-RU" sz="2000" b="1" kern="1200" dirty="0">
              <a:latin typeface="Times New Roman" panose="02020603050405020304" pitchFamily="18" charset="0"/>
              <a:cs typeface="Times New Roman" panose="02020603050405020304" pitchFamily="18" charset="0"/>
            </a:rPr>
            <a:t>О ВНЕСЕНИИ ИЗМЕНЕНИЙ В ФЕДЕРАЛЬНЫЙ ЗАКОН «ОБ ОБРАЗОВАНИИ В РОССИЙСКОЙ ФЕДЕРАЦИИ» И СТАТЬЮ 1 ФЕДЕРАЛЬНОГО ЗАКОНА «ОБ ОБЯЗАТЕЛЬНЫХ ТРЕБОВАНИЯХ В РОССИЙСКОЙ ФЕДЕРАЦИИ</a:t>
          </a:r>
          <a:r>
            <a:rPr lang="ru-RU" sz="2000" b="1" i="0" kern="1200" dirty="0">
              <a:latin typeface="Times New Roman" panose="02020603050405020304" pitchFamily="18" charset="0"/>
              <a:cs typeface="Times New Roman" panose="02020603050405020304" pitchFamily="18" charset="0"/>
            </a:rPr>
            <a:t>»</a:t>
          </a:r>
          <a:endParaRPr lang="ru-RU" sz="2000" kern="1200" dirty="0">
            <a:latin typeface="Times New Roman" panose="02020603050405020304" pitchFamily="18" charset="0"/>
            <a:cs typeface="Times New Roman" panose="02020603050405020304" pitchFamily="18" charset="0"/>
          </a:endParaRPr>
        </a:p>
      </dsp:txBody>
      <dsp:txXfrm>
        <a:off x="1341" y="0"/>
        <a:ext cx="12162981" cy="1287914"/>
      </dsp:txXfrm>
    </dsp:sp>
    <dsp:sp modelId="{1B796D22-7266-4C61-A387-FC48D9DACD5C}">
      <dsp:nvSpPr>
        <dsp:cNvPr id="0" name=""/>
        <dsp:cNvSpPr/>
      </dsp:nvSpPr>
      <dsp:spPr>
        <a:xfrm>
          <a:off x="0" y="1269078"/>
          <a:ext cx="12191998" cy="4282161"/>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324000" algn="l" defTabSz="711200">
            <a:lnSpc>
              <a:spcPct val="100000"/>
            </a:lnSpc>
            <a:spcBef>
              <a:spcPct val="0"/>
            </a:spcBef>
            <a:spcAft>
              <a:spcPts val="0"/>
            </a:spcAft>
            <a:buNone/>
          </a:pPr>
          <a:r>
            <a:rPr lang="ru-RU" sz="1600" kern="1200" dirty="0">
              <a:solidFill>
                <a:schemeClr val="bg1"/>
              </a:solidFill>
              <a:latin typeface="Times New Roman" panose="02020603050405020304" pitchFamily="18" charset="0"/>
              <a:cs typeface="Times New Roman" panose="02020603050405020304" pitchFamily="18" charset="0"/>
            </a:rPr>
            <a:t>В части 2 статьи 19 слова "примерных образовательных программ" заменить словами "федеральных основных общеобразовательных программ и примерных образовательных программ среднего профессионального образования"; </a:t>
          </a:r>
        </a:p>
        <a:p>
          <a:pPr marL="0" lvl="0" indent="324000" defTabSz="711200">
            <a:lnSpc>
              <a:spcPct val="100000"/>
            </a:lnSpc>
            <a:spcBef>
              <a:spcPct val="0"/>
            </a:spcBef>
            <a:spcAft>
              <a:spcPts val="0"/>
            </a:spcAft>
            <a:buNone/>
          </a:pPr>
          <a:r>
            <a:rPr lang="ru-RU" sz="1600" kern="1200" dirty="0">
              <a:solidFill>
                <a:schemeClr val="bg1"/>
              </a:solidFill>
              <a:latin typeface="Times New Roman" panose="02020603050405020304" pitchFamily="18" charset="0"/>
              <a:cs typeface="Times New Roman" panose="02020603050405020304" pitchFamily="18" charset="0"/>
            </a:rPr>
            <a:t>часть 4 статьи 20 дополнить словами "по согласованию с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a:t>
          </a:r>
        </a:p>
        <a:p>
          <a:pPr marL="0" lvl="0" indent="324000" defTabSz="711200">
            <a:lnSpc>
              <a:spcPct val="100000"/>
            </a:lnSpc>
            <a:spcBef>
              <a:spcPct val="0"/>
            </a:spcBef>
            <a:spcAft>
              <a:spcPts val="0"/>
            </a:spcAft>
            <a:buNone/>
          </a:pPr>
          <a:r>
            <a:rPr lang="ru-RU" sz="1600" kern="1200" dirty="0">
              <a:solidFill>
                <a:schemeClr val="bg1"/>
              </a:solidFill>
              <a:latin typeface="Times New Roman" panose="02020603050405020304" pitchFamily="18" charset="0"/>
              <a:cs typeface="Times New Roman" panose="02020603050405020304" pitchFamily="18" charset="0"/>
            </a:rPr>
            <a:t> часть 2 статьи 28 изложить в следующей редакции: "2. Образовательные организации при реализации образовательных программ свободны в определении содержания образования, выборе образовательных технологий, а также в выборе учебно-методического обеспечения, если иное не установлено настоящим Федеральным законом."; </a:t>
          </a:r>
        </a:p>
        <a:p>
          <a:pPr marL="0" lvl="0" indent="324000" defTabSz="711200">
            <a:lnSpc>
              <a:spcPct val="100000"/>
            </a:lnSpc>
            <a:spcBef>
              <a:spcPct val="0"/>
            </a:spcBef>
            <a:spcAft>
              <a:spcPts val="0"/>
            </a:spcAft>
            <a:buNone/>
          </a:pPr>
          <a:r>
            <a:rPr lang="ru-RU" sz="1600" kern="1200" dirty="0">
              <a:solidFill>
                <a:schemeClr val="bg1"/>
              </a:solidFill>
              <a:latin typeface="Times New Roman" panose="02020603050405020304" pitchFamily="18" charset="0"/>
              <a:cs typeface="Times New Roman" panose="02020603050405020304" pitchFamily="18" charset="0"/>
            </a:rPr>
            <a:t> часть 4 статьи 66 изложить в следующей редакции:  "4. Организация образовательной деятельности по образовательным программам начального общего, основного общего и среднего общего образования может предусматривать углубленное изучение отдельных учебных предметов, предметных областей соответствующей образовательной программы (профильное обучение) с учетом образовательных потребностей и интересов обучающихся."; </a:t>
          </a:r>
        </a:p>
        <a:p>
          <a:pPr marL="0" lvl="0" indent="324000" defTabSz="711200">
            <a:lnSpc>
              <a:spcPct val="100000"/>
            </a:lnSpc>
            <a:spcBef>
              <a:spcPct val="0"/>
            </a:spcBef>
            <a:spcAft>
              <a:spcPts val="0"/>
            </a:spcAft>
            <a:buNone/>
          </a:pPr>
          <a:r>
            <a:rPr lang="ru-RU" sz="1600" kern="1200" dirty="0">
              <a:solidFill>
                <a:schemeClr val="bg1"/>
              </a:solidFill>
              <a:latin typeface="Times New Roman" panose="02020603050405020304" pitchFamily="18" charset="0"/>
              <a:cs typeface="Times New Roman" panose="02020603050405020304" pitchFamily="18" charset="0"/>
            </a:rPr>
            <a:t> часть 3 статьи 68 после слов "среднего общего и среднего профессионального образования" дополнить словами "и положений федеральной основной общеобразовательной программы среднего общего образования, а также"; </a:t>
          </a:r>
        </a:p>
        <a:p>
          <a:pPr marL="0" lvl="0" indent="324000" defTabSz="711200">
            <a:lnSpc>
              <a:spcPct val="100000"/>
            </a:lnSpc>
            <a:spcBef>
              <a:spcPct val="0"/>
            </a:spcBef>
            <a:spcAft>
              <a:spcPts val="0"/>
            </a:spcAft>
            <a:buNone/>
          </a:pPr>
          <a:r>
            <a:rPr lang="ru-RU" sz="1600" kern="1200" dirty="0">
              <a:solidFill>
                <a:schemeClr val="bg1"/>
              </a:solidFill>
              <a:latin typeface="Times New Roman" panose="02020603050405020304" pitchFamily="18" charset="0"/>
              <a:cs typeface="Times New Roman" panose="02020603050405020304" pitchFamily="18" charset="0"/>
            </a:rPr>
            <a:t> в части 3 статьи 87 слова "Примерные основные образовательные программы" заменить словами "Федеральные основные общеобразовательные программы, примерные образовательные программы среднего профессионального образования". </a:t>
          </a:r>
        </a:p>
        <a:p>
          <a:pPr marL="0" lvl="0" indent="288000" algn="l" defTabSz="711200">
            <a:lnSpc>
              <a:spcPct val="100000"/>
            </a:lnSpc>
            <a:spcBef>
              <a:spcPct val="0"/>
            </a:spcBef>
            <a:spcAft>
              <a:spcPts val="0"/>
            </a:spcAft>
            <a:buNone/>
          </a:pPr>
          <a:endParaRPr lang="ru-RU" sz="1600" kern="1200" dirty="0">
            <a:latin typeface="Times New Roman" panose="02020603050405020304" pitchFamily="18" charset="0"/>
            <a:cs typeface="Times New Roman" panose="02020603050405020304" pitchFamily="18" charset="0"/>
          </a:endParaRPr>
        </a:p>
      </dsp:txBody>
      <dsp:txXfrm>
        <a:off x="0" y="1269078"/>
        <a:ext cx="12191998" cy="4282161"/>
      </dsp:txXfrm>
    </dsp:sp>
    <dsp:sp modelId="{709AFBA9-77CA-4670-8F8D-60BE8A7DB9F1}">
      <dsp:nvSpPr>
        <dsp:cNvPr id="0" name=""/>
        <dsp:cNvSpPr/>
      </dsp:nvSpPr>
      <dsp:spPr>
        <a:xfrm flipV="1">
          <a:off x="0" y="5425226"/>
          <a:ext cx="12191998" cy="82564"/>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582F26-1B3D-41A8-8C58-EEEFAE76577C}">
      <dsp:nvSpPr>
        <dsp:cNvPr id="0" name=""/>
        <dsp:cNvSpPr/>
      </dsp:nvSpPr>
      <dsp:spPr>
        <a:xfrm>
          <a:off x="0" y="17884"/>
          <a:ext cx="12085468" cy="696147"/>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ru-RU" sz="1800" b="1" i="0" kern="1200" dirty="0">
              <a:latin typeface="Times New Roman" panose="02020603050405020304" pitchFamily="18" charset="0"/>
              <a:cs typeface="Times New Roman" panose="02020603050405020304" pitchFamily="18" charset="0"/>
            </a:rPr>
            <a:t>ФЕДЕРАЛЬНЫЙ ЗАКОН от 14 июля 2022 г. № 295-ФЗ «О ВНЕСЕНИИ ИЗМЕНЕНИЙ В ФЕДЕРАЛЬНЫЙ ЗАКОН «ОБ ОБРАЗОВАНИИ В РОССИЙСКОЙ ФЕДЕРАЦИИ»</a:t>
          </a:r>
          <a:endParaRPr lang="ru-RU" sz="1800" kern="1200" dirty="0">
            <a:latin typeface="Times New Roman" panose="02020603050405020304" pitchFamily="18" charset="0"/>
            <a:cs typeface="Times New Roman" panose="02020603050405020304" pitchFamily="18" charset="0"/>
          </a:endParaRPr>
        </a:p>
      </dsp:txBody>
      <dsp:txXfrm>
        <a:off x="0" y="17884"/>
        <a:ext cx="12085468" cy="696147"/>
      </dsp:txXfrm>
    </dsp:sp>
    <dsp:sp modelId="{5B41168A-D14B-4009-888B-C5C534C8F064}">
      <dsp:nvSpPr>
        <dsp:cNvPr id="0" name=""/>
        <dsp:cNvSpPr/>
      </dsp:nvSpPr>
      <dsp:spPr>
        <a:xfrm>
          <a:off x="2981" y="726287"/>
          <a:ext cx="1929238" cy="4746949"/>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t" anchorCtr="0">
          <a:noAutofit/>
        </a:bodyPr>
        <a:lstStyle/>
        <a:p>
          <a:pPr marL="0" lvl="0" indent="0" algn="ctr" defTabSz="622300">
            <a:lnSpc>
              <a:spcPct val="90000"/>
            </a:lnSpc>
            <a:spcBef>
              <a:spcPct val="0"/>
            </a:spcBef>
            <a:spcAft>
              <a:spcPct val="35000"/>
            </a:spcAft>
            <a:buNone/>
          </a:pPr>
          <a:r>
            <a:rPr lang="ru-RU" sz="1400" b="0" i="0" kern="1200" dirty="0">
              <a:latin typeface="Times New Roman" panose="02020603050405020304" pitchFamily="18" charset="0"/>
              <a:cs typeface="Times New Roman" panose="02020603050405020304" pitchFamily="18" charset="0"/>
            </a:rPr>
            <a:t>в пункте 10 статьи 2 слова «нормативных затрат оказания государственных услуг по реализации образовательной программы» заменили словами «финансового обеспечения реализации образовательной программы, определенные в соответствии с бюджетным законодательством Российской Федерации и настоящим Федеральным законом»;</a:t>
          </a:r>
          <a:endParaRPr lang="ru-RU" sz="1400" kern="1200" dirty="0">
            <a:latin typeface="Times New Roman" panose="02020603050405020304" pitchFamily="18" charset="0"/>
            <a:cs typeface="Times New Roman" panose="02020603050405020304" pitchFamily="18" charset="0"/>
          </a:endParaRPr>
        </a:p>
      </dsp:txBody>
      <dsp:txXfrm>
        <a:off x="2981" y="726287"/>
        <a:ext cx="1929238" cy="4746949"/>
      </dsp:txXfrm>
    </dsp:sp>
    <dsp:sp modelId="{EC4E34FF-1CB1-4F87-839D-5C88AA436599}">
      <dsp:nvSpPr>
        <dsp:cNvPr id="0" name=""/>
        <dsp:cNvSpPr/>
      </dsp:nvSpPr>
      <dsp:spPr>
        <a:xfrm>
          <a:off x="1921671" y="711371"/>
          <a:ext cx="2175370" cy="4547096"/>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t" anchorCtr="0">
          <a:noAutofit/>
        </a:bodyPr>
        <a:lstStyle/>
        <a:p>
          <a:pPr marL="0" lvl="0" indent="0" algn="ctr" defTabSz="622300">
            <a:lnSpc>
              <a:spcPct val="90000"/>
            </a:lnSpc>
            <a:spcBef>
              <a:spcPct val="0"/>
            </a:spcBef>
            <a:spcAft>
              <a:spcPct val="35000"/>
            </a:spcAft>
            <a:buNone/>
          </a:pPr>
          <a:r>
            <a:rPr lang="ru-RU" sz="1400" b="0" i="0" kern="1200" dirty="0">
              <a:latin typeface="Times New Roman" panose="02020603050405020304" pitchFamily="18" charset="0"/>
              <a:cs typeface="Times New Roman" panose="02020603050405020304" pitchFamily="18" charset="0"/>
            </a:rPr>
            <a:t>в части 15 статьи 36 слова «осуществляющим оказание государственных услуг в сфере образования» заменили словами «финансовое обеспечение реализации образовательных программ в пределах контрольных цифр приема на обучение по профессиям, специальностям и направлениям подготовки в которых осуществляется»;</a:t>
          </a:r>
          <a:endParaRPr lang="ru-RU" sz="1400" kern="1200" dirty="0">
            <a:latin typeface="Times New Roman" panose="02020603050405020304" pitchFamily="18" charset="0"/>
            <a:cs typeface="Times New Roman" panose="02020603050405020304" pitchFamily="18" charset="0"/>
          </a:endParaRPr>
        </a:p>
      </dsp:txBody>
      <dsp:txXfrm>
        <a:off x="1921671" y="711371"/>
        <a:ext cx="2175370" cy="4547096"/>
      </dsp:txXfrm>
    </dsp:sp>
    <dsp:sp modelId="{E4B25A27-CE64-4DA4-8E60-85A44E068DDE}">
      <dsp:nvSpPr>
        <dsp:cNvPr id="0" name=""/>
        <dsp:cNvSpPr/>
      </dsp:nvSpPr>
      <dsp:spPr>
        <a:xfrm>
          <a:off x="4088406" y="713507"/>
          <a:ext cx="2500340" cy="4596152"/>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ctr" defTabSz="577850">
            <a:lnSpc>
              <a:spcPct val="90000"/>
            </a:lnSpc>
            <a:spcBef>
              <a:spcPct val="0"/>
            </a:spcBef>
            <a:spcAft>
              <a:spcPct val="35000"/>
            </a:spcAft>
            <a:buNone/>
          </a:pPr>
          <a:r>
            <a:rPr lang="ru-RU" sz="1300" b="0" i="0" kern="1200" dirty="0">
              <a:latin typeface="Times New Roman" panose="02020603050405020304" pitchFamily="18" charset="0"/>
              <a:cs typeface="Times New Roman" panose="02020603050405020304" pitchFamily="18" charset="0"/>
            </a:rPr>
            <a:t>в части 2 статьи 88 слова «Нормативные затраты на оказание государственных услуг в сфере образования загранучреждениями Министерства иностранных дел Российской Федерации, утвержденные Министерством иностранных дел Российской Федерации, должны учитывать» заменили словами «При определении объема финансового обеспечения реализации основных общеобразовательных программ, реализуемых загранучреждениями Министерства иностранных дел Российской Федерации, должны учитываться»;</a:t>
          </a:r>
          <a:endParaRPr lang="ru-RU" sz="1300" kern="1200" dirty="0">
            <a:latin typeface="Times New Roman" panose="02020603050405020304" pitchFamily="18" charset="0"/>
            <a:cs typeface="Times New Roman" panose="02020603050405020304" pitchFamily="18" charset="0"/>
          </a:endParaRPr>
        </a:p>
      </dsp:txBody>
      <dsp:txXfrm>
        <a:off x="4088406" y="713507"/>
        <a:ext cx="2500340" cy="4596152"/>
      </dsp:txXfrm>
    </dsp:sp>
    <dsp:sp modelId="{6D09F297-A00C-4F0D-A73E-B0EE94813716}">
      <dsp:nvSpPr>
        <dsp:cNvPr id="0" name=""/>
        <dsp:cNvSpPr/>
      </dsp:nvSpPr>
      <dsp:spPr>
        <a:xfrm>
          <a:off x="6612500" y="704198"/>
          <a:ext cx="5472967" cy="4633637"/>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t" anchorCtr="0">
          <a:noAutofit/>
        </a:bodyPr>
        <a:lstStyle/>
        <a:p>
          <a:pPr marL="0" lvl="0" indent="0" algn="just" defTabSz="533400">
            <a:lnSpc>
              <a:spcPct val="90000"/>
            </a:lnSpc>
            <a:spcBef>
              <a:spcPct val="0"/>
            </a:spcBef>
            <a:spcAft>
              <a:spcPts val="0"/>
            </a:spcAft>
            <a:buNone/>
          </a:pPr>
          <a:r>
            <a:rPr lang="ru-RU" sz="1200" b="0" i="0" kern="1200" dirty="0">
              <a:solidFill>
                <a:schemeClr val="bg1"/>
              </a:solidFill>
              <a:latin typeface="Times New Roman" panose="02020603050405020304" pitchFamily="18" charset="0"/>
              <a:cs typeface="Times New Roman" panose="02020603050405020304" pitchFamily="18" charset="0"/>
            </a:rPr>
            <a:t>в статье 99: </a:t>
          </a:r>
        </a:p>
        <a:p>
          <a:pPr marL="0" lvl="0" indent="0" algn="just" defTabSz="533400">
            <a:lnSpc>
              <a:spcPct val="90000"/>
            </a:lnSpc>
            <a:spcBef>
              <a:spcPct val="0"/>
            </a:spcBef>
            <a:spcAft>
              <a:spcPct val="35000"/>
            </a:spcAft>
            <a:buNone/>
          </a:pPr>
          <a:r>
            <a:rPr lang="ru-RU" sz="1200" b="0" i="0" kern="1200" dirty="0">
              <a:solidFill>
                <a:schemeClr val="bg1"/>
              </a:solidFill>
              <a:latin typeface="Times New Roman" panose="02020603050405020304" pitchFamily="18" charset="0"/>
              <a:cs typeface="Times New Roman" panose="02020603050405020304" pitchFamily="18" charset="0"/>
            </a:rPr>
            <a:t>а) в наименовании слова «оказания государственных и муниципальных услуг в сфере образования» заменили словами «реализации образовательных программ»; </a:t>
          </a:r>
        </a:p>
        <a:p>
          <a:pPr marL="0" lvl="0" indent="0" algn="just" defTabSz="533400">
            <a:lnSpc>
              <a:spcPct val="90000"/>
            </a:lnSpc>
            <a:spcBef>
              <a:spcPct val="0"/>
            </a:spcBef>
            <a:spcAft>
              <a:spcPct val="35000"/>
            </a:spcAft>
            <a:buNone/>
          </a:pPr>
          <a:r>
            <a:rPr lang="ru-RU" sz="1200" b="0" i="0" kern="1200" dirty="0">
              <a:solidFill>
                <a:schemeClr val="bg1"/>
              </a:solidFill>
              <a:latin typeface="Times New Roman" panose="02020603050405020304" pitchFamily="18" charset="0"/>
              <a:cs typeface="Times New Roman" panose="02020603050405020304" pitchFamily="18" charset="0"/>
            </a:rPr>
            <a:t>б) часть 1 изложили в следующей редакции: «1. Финансовое обеспечение реализации образовательных программ в Российской Федерации осуществляется в соответствии с бюджетным законодательством Российской Федерации и с учетом особенностей, установленных настоящим Федеральным законом.»; </a:t>
          </a:r>
        </a:p>
        <a:p>
          <a:pPr marL="0" lvl="0" indent="0" algn="just" defTabSz="533400">
            <a:lnSpc>
              <a:spcPct val="90000"/>
            </a:lnSpc>
            <a:spcBef>
              <a:spcPct val="0"/>
            </a:spcBef>
            <a:spcAft>
              <a:spcPct val="35000"/>
            </a:spcAft>
            <a:buNone/>
          </a:pPr>
          <a:r>
            <a:rPr lang="ru-RU" sz="1200" b="0" i="0" kern="1200" dirty="0">
              <a:solidFill>
                <a:schemeClr val="bg1"/>
              </a:solidFill>
              <a:latin typeface="Times New Roman" panose="02020603050405020304" pitchFamily="18" charset="0"/>
              <a:cs typeface="Times New Roman" panose="02020603050405020304" pitchFamily="18" charset="0"/>
            </a:rPr>
            <a:t>в) в части 2 слова «нормативные затраты на оказание государственной или муниципальной услуги в сфере образования» заменили словами «объем финансового обеспечения реализации образовательной программы»; </a:t>
          </a:r>
        </a:p>
        <a:p>
          <a:pPr marL="0" lvl="0" indent="0" algn="just" defTabSz="533400">
            <a:lnSpc>
              <a:spcPct val="90000"/>
            </a:lnSpc>
            <a:spcBef>
              <a:spcPct val="0"/>
            </a:spcBef>
            <a:spcAft>
              <a:spcPct val="35000"/>
            </a:spcAft>
            <a:buNone/>
          </a:pPr>
          <a:r>
            <a:rPr lang="ru-RU" sz="1200" b="0" i="0" kern="1200" dirty="0">
              <a:solidFill>
                <a:schemeClr val="bg1"/>
              </a:solidFill>
              <a:latin typeface="Times New Roman" panose="02020603050405020304" pitchFamily="18" charset="0"/>
              <a:cs typeface="Times New Roman" panose="02020603050405020304" pitchFamily="18" charset="0"/>
            </a:rPr>
            <a:t>г) в части 3 слова «Нормативные затраты на оказание государственных или муниципальных услуг в сфере образования включают в себя» заменили словами «В объем финансового обеспечения реализации образовательной программы включаются»; </a:t>
          </a:r>
        </a:p>
        <a:p>
          <a:pPr marL="0" lvl="0" indent="0" algn="just" defTabSz="533400">
            <a:lnSpc>
              <a:spcPct val="90000"/>
            </a:lnSpc>
            <a:spcBef>
              <a:spcPct val="0"/>
            </a:spcBef>
            <a:spcAft>
              <a:spcPct val="35000"/>
            </a:spcAft>
            <a:buNone/>
          </a:pPr>
          <a:r>
            <a:rPr lang="ru-RU" sz="1200" b="0" i="0" kern="1200" dirty="0">
              <a:solidFill>
                <a:schemeClr val="bg1"/>
              </a:solidFill>
              <a:latin typeface="Times New Roman" panose="02020603050405020304" pitchFamily="18" charset="0"/>
              <a:cs typeface="Times New Roman" panose="02020603050405020304" pitchFamily="18" charset="0"/>
            </a:rPr>
            <a:t>д) в части 4 слова «нормативные затраты на оказание государственных или муниципальных услуг в сфере образования должны предусматривать» заменили словами «объем финансового обеспечения реализации образовательной программы должен включать»; </a:t>
          </a:r>
        </a:p>
        <a:p>
          <a:pPr marL="0" lvl="0" indent="0" algn="just" defTabSz="533400">
            <a:lnSpc>
              <a:spcPct val="90000"/>
            </a:lnSpc>
            <a:spcBef>
              <a:spcPct val="0"/>
            </a:spcBef>
            <a:spcAft>
              <a:spcPct val="35000"/>
            </a:spcAft>
            <a:buNone/>
          </a:pPr>
          <a:r>
            <a:rPr lang="ru-RU" sz="1200" b="0" i="0" kern="1200" dirty="0">
              <a:solidFill>
                <a:schemeClr val="bg1"/>
              </a:solidFill>
              <a:latin typeface="Times New Roman" panose="02020603050405020304" pitchFamily="18" charset="0"/>
              <a:cs typeface="Times New Roman" panose="02020603050405020304" pitchFamily="18" charset="0"/>
            </a:rPr>
            <a:t>е) в части 5 слова «с учетом нормативных затрат на оказание соответствующих государственных или муниципальных услуг в сфере образования» заменили словами «в порядке, аналогичном порядку, установленному для определения объема финансового обеспечения выполнения государственного или муниципального задания».</a:t>
          </a:r>
          <a:endParaRPr lang="ru-RU" sz="1200" kern="1200" dirty="0">
            <a:solidFill>
              <a:schemeClr val="bg1"/>
            </a:solidFill>
            <a:latin typeface="Times New Roman" panose="02020603050405020304" pitchFamily="18" charset="0"/>
            <a:cs typeface="Times New Roman" panose="02020603050405020304" pitchFamily="18" charset="0"/>
          </a:endParaRPr>
        </a:p>
      </dsp:txBody>
      <dsp:txXfrm>
        <a:off x="6612500" y="704198"/>
        <a:ext cx="5472967" cy="4633637"/>
      </dsp:txXfrm>
    </dsp:sp>
    <dsp:sp modelId="{928A1C3A-EBA0-4879-AC61-F79F63941216}">
      <dsp:nvSpPr>
        <dsp:cNvPr id="0" name=""/>
        <dsp:cNvSpPr/>
      </dsp:nvSpPr>
      <dsp:spPr>
        <a:xfrm>
          <a:off x="0" y="5180828"/>
          <a:ext cx="12085468" cy="395544"/>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424F53-B81B-47A6-81FB-2C641EEDA9A5}">
      <dsp:nvSpPr>
        <dsp:cNvPr id="0" name=""/>
        <dsp:cNvSpPr/>
      </dsp:nvSpPr>
      <dsp:spPr>
        <a:xfrm>
          <a:off x="0" y="40461"/>
          <a:ext cx="10395751" cy="1456480"/>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ru-RU" sz="2000" b="1" i="0" kern="1200" dirty="0">
              <a:latin typeface="Times New Roman" panose="02020603050405020304" pitchFamily="18" charset="0"/>
              <a:cs typeface="Times New Roman" panose="02020603050405020304" pitchFamily="18" charset="0"/>
            </a:rPr>
            <a:t>ФЕДЕРАЛЬНЫЙ ЗАКОН от 14 июля 2022 г. № 296-ФЗ «О ВНЕСЕНИИ ИЗМЕНЕНИЯ В СТАТЬЮ 68 ФЕДЕРАЛЬНОГО ЗАКОНА «ОБ ОБРАЗОВАНИИ В РОССИЙСКОЙ ФЕДЕРАЦИИ»</a:t>
          </a:r>
          <a:endParaRPr lang="ru-RU" sz="2000" kern="1200" dirty="0">
            <a:latin typeface="Times New Roman" panose="02020603050405020304" pitchFamily="18" charset="0"/>
            <a:cs typeface="Times New Roman" panose="02020603050405020304" pitchFamily="18" charset="0"/>
          </a:endParaRPr>
        </a:p>
      </dsp:txBody>
      <dsp:txXfrm>
        <a:off x="0" y="40461"/>
        <a:ext cx="10395751" cy="1456480"/>
      </dsp:txXfrm>
    </dsp:sp>
    <dsp:sp modelId="{0A54D0C3-F436-4E0D-AD38-4C2808E7CD34}">
      <dsp:nvSpPr>
        <dsp:cNvPr id="0" name=""/>
        <dsp:cNvSpPr/>
      </dsp:nvSpPr>
      <dsp:spPr>
        <a:xfrm>
          <a:off x="0" y="1456480"/>
          <a:ext cx="10395751" cy="3058608"/>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ru-RU" sz="2400" b="0" i="0" kern="1200" dirty="0">
              <a:latin typeface="Times New Roman" panose="02020603050405020304" pitchFamily="18" charset="0"/>
              <a:cs typeface="Times New Roman" panose="02020603050405020304" pitchFamily="18" charset="0"/>
            </a:rPr>
            <a:t>В часть 4 статьи 68 Федерального закона от 29 декабря 2012 года № 273-ФЗ «Об образовании в Российской Федерации»   внесли изменение, дополнив ее предложением следующего содержания: «Лицам, указанным в части 7 статьи 71 настоящего Федерального закона, предоставляется преимущественное право зачисления в образовательную организацию на обучение по образовательным программам среднего профессионального образования при условии успешного прохождения вступительных испытаний (в случае их проведения) и при прочих равных условиях».</a:t>
          </a:r>
          <a:endParaRPr lang="ru-RU" sz="2400" kern="1200" dirty="0">
            <a:latin typeface="Times New Roman" panose="02020603050405020304" pitchFamily="18" charset="0"/>
            <a:cs typeface="Times New Roman" panose="02020603050405020304" pitchFamily="18" charset="0"/>
          </a:endParaRPr>
        </a:p>
      </dsp:txBody>
      <dsp:txXfrm>
        <a:off x="0" y="1456480"/>
        <a:ext cx="10395751" cy="3058608"/>
      </dsp:txXfrm>
    </dsp:sp>
    <dsp:sp modelId="{A38D68CD-05C8-40EF-AE22-65896C63538B}">
      <dsp:nvSpPr>
        <dsp:cNvPr id="0" name=""/>
        <dsp:cNvSpPr/>
      </dsp:nvSpPr>
      <dsp:spPr>
        <a:xfrm>
          <a:off x="0" y="4515088"/>
          <a:ext cx="10395751" cy="339845"/>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0A7ECA-EC45-436F-ACC8-6D1C6D87CD57}">
      <dsp:nvSpPr>
        <dsp:cNvPr id="0" name=""/>
        <dsp:cNvSpPr/>
      </dsp:nvSpPr>
      <dsp:spPr>
        <a:xfrm>
          <a:off x="0" y="0"/>
          <a:ext cx="11203619" cy="824166"/>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ru-RU" sz="2000" b="1" i="0" kern="1200" dirty="0">
              <a:latin typeface="Times New Roman" panose="02020603050405020304" pitchFamily="18" charset="0"/>
              <a:cs typeface="Times New Roman" panose="02020603050405020304" pitchFamily="18" charset="0"/>
            </a:rPr>
            <a:t>ФЕДЕРАЛЬНЫЙ ЗАКОН от 14 июля 2022 г. № 298-ФЗ «О ВНЕСЕНИИ ИЗМЕНЕНИЙ В ФЕДЕРАЛЬНЫЙ ЗАКОН «ОБ ОБРАЗОВАНИИ В РОССИЙСКОЙ ФЕДЕРАЦИИ»</a:t>
          </a:r>
          <a:endParaRPr lang="ru-RU" sz="2000" kern="1200" dirty="0">
            <a:latin typeface="Times New Roman" panose="02020603050405020304" pitchFamily="18" charset="0"/>
            <a:cs typeface="Times New Roman" panose="02020603050405020304" pitchFamily="18" charset="0"/>
          </a:endParaRPr>
        </a:p>
      </dsp:txBody>
      <dsp:txXfrm>
        <a:off x="0" y="0"/>
        <a:ext cx="11203619" cy="824166"/>
      </dsp:txXfrm>
    </dsp:sp>
    <dsp:sp modelId="{D8417CF2-A944-4CEF-969A-86752B6869C9}">
      <dsp:nvSpPr>
        <dsp:cNvPr id="0" name=""/>
        <dsp:cNvSpPr/>
      </dsp:nvSpPr>
      <dsp:spPr>
        <a:xfrm>
          <a:off x="0" y="815189"/>
          <a:ext cx="3015350" cy="4260684"/>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t" anchorCtr="0">
          <a:noAutofit/>
        </a:bodyPr>
        <a:lstStyle/>
        <a:p>
          <a:pPr marL="0" lvl="0" indent="0" algn="ctr" defTabSz="622300">
            <a:lnSpc>
              <a:spcPct val="90000"/>
            </a:lnSpc>
            <a:spcBef>
              <a:spcPct val="0"/>
            </a:spcBef>
            <a:spcAft>
              <a:spcPct val="35000"/>
            </a:spcAft>
            <a:buNone/>
          </a:pPr>
          <a:r>
            <a:rPr lang="ru-RU" sz="1400" b="0" i="0" kern="1200" dirty="0">
              <a:latin typeface="Times New Roman" panose="02020603050405020304" pitchFamily="18" charset="0"/>
              <a:cs typeface="Times New Roman" panose="02020603050405020304" pitchFamily="18" charset="0"/>
            </a:rPr>
            <a:t>статью 28 дополнить частью 8 следующего содержания: </a:t>
          </a:r>
        </a:p>
        <a:p>
          <a:pPr marL="0" lvl="0" indent="0" algn="ctr" defTabSz="622300">
            <a:lnSpc>
              <a:spcPct val="90000"/>
            </a:lnSpc>
            <a:spcBef>
              <a:spcPct val="0"/>
            </a:spcBef>
            <a:spcAft>
              <a:spcPct val="35000"/>
            </a:spcAft>
            <a:buNone/>
          </a:pPr>
          <a:r>
            <a:rPr lang="ru-RU" sz="1400" b="0" i="0" kern="1200" dirty="0">
              <a:latin typeface="Times New Roman" panose="02020603050405020304" pitchFamily="18" charset="0"/>
              <a:cs typeface="Times New Roman" panose="02020603050405020304" pitchFamily="18" charset="0"/>
            </a:rPr>
            <a:t>"8. Образовательная организация вправе применять в своей деятельности электронный документооборот, который предусматривает создание, подписание, использование и хранение документов, связанных с деятельностью образовательной организации, в электронном виде без дублирования на бумажном носителе, если иное не установлено настоящим Федеральным законом. Решение о введении электронного документооборота и порядок его осуществления утверждаются образовательной организацией по согласованию с ее учредителем."</a:t>
          </a:r>
          <a:endParaRPr lang="ru-RU" sz="1400" kern="1200" dirty="0">
            <a:latin typeface="Times New Roman" panose="02020603050405020304" pitchFamily="18" charset="0"/>
            <a:cs typeface="Times New Roman" panose="02020603050405020304" pitchFamily="18" charset="0"/>
          </a:endParaRPr>
        </a:p>
      </dsp:txBody>
      <dsp:txXfrm>
        <a:off x="0" y="815189"/>
        <a:ext cx="3015350" cy="4260684"/>
      </dsp:txXfrm>
    </dsp:sp>
    <dsp:sp modelId="{C7232E7F-9C65-4DBF-9D9C-644BFD6684F5}">
      <dsp:nvSpPr>
        <dsp:cNvPr id="0" name=""/>
        <dsp:cNvSpPr/>
      </dsp:nvSpPr>
      <dsp:spPr>
        <a:xfrm>
          <a:off x="3018568" y="827416"/>
          <a:ext cx="3423742" cy="4217608"/>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t" anchorCtr="0">
          <a:noAutofit/>
        </a:bodyPr>
        <a:lstStyle/>
        <a:p>
          <a:pPr marL="0" lvl="0" indent="0" algn="ctr" defTabSz="622300">
            <a:lnSpc>
              <a:spcPct val="90000"/>
            </a:lnSpc>
            <a:spcBef>
              <a:spcPct val="0"/>
            </a:spcBef>
            <a:spcAft>
              <a:spcPct val="35000"/>
            </a:spcAft>
            <a:buNone/>
          </a:pPr>
          <a:r>
            <a:rPr lang="ru-RU" sz="1400" b="0" i="0" kern="1200" dirty="0">
              <a:latin typeface="Times New Roman" panose="02020603050405020304" pitchFamily="18" charset="0"/>
              <a:cs typeface="Times New Roman" panose="02020603050405020304" pitchFamily="18" charset="0"/>
            </a:rPr>
            <a:t>статью 29 дополнить частью 4 следующего содержания: </a:t>
          </a:r>
        </a:p>
        <a:p>
          <a:pPr marL="0" lvl="0" indent="0" algn="ctr" defTabSz="622300">
            <a:lnSpc>
              <a:spcPct val="90000"/>
            </a:lnSpc>
            <a:spcBef>
              <a:spcPct val="0"/>
            </a:spcBef>
            <a:spcAft>
              <a:spcPct val="35000"/>
            </a:spcAft>
            <a:buNone/>
          </a:pPr>
          <a:r>
            <a:rPr lang="ru-RU" sz="1400" b="0" i="0" kern="1200" dirty="0">
              <a:latin typeface="Times New Roman" panose="02020603050405020304" pitchFamily="18" charset="0"/>
              <a:cs typeface="Times New Roman" panose="02020603050405020304" pitchFamily="18" charset="0"/>
            </a:rPr>
            <a:t>Информация и документы о деятельности образовательной организации, не указанные в части 2 настоящей статьи, представляются руководителем (заместителем руководителя) образовательной организации по обращению гражданина либо должностного лица государственного органа или органа местного самоуправления в случаях и порядке, предусмотренных законодательством Российской Федерации. Представление информации организациям о деятельности государственной или муниципальной образовательной организации осуществляется учредителем такой организации."</a:t>
          </a:r>
          <a:endParaRPr lang="ru-RU" sz="1400" kern="1200" dirty="0">
            <a:latin typeface="Times New Roman" panose="02020603050405020304" pitchFamily="18" charset="0"/>
            <a:cs typeface="Times New Roman" panose="02020603050405020304" pitchFamily="18" charset="0"/>
          </a:endParaRPr>
        </a:p>
      </dsp:txBody>
      <dsp:txXfrm>
        <a:off x="3018568" y="827416"/>
        <a:ext cx="3423742" cy="4217608"/>
      </dsp:txXfrm>
    </dsp:sp>
    <dsp:sp modelId="{24F3B68C-D748-4857-A47A-DCA1FA7652A1}">
      <dsp:nvSpPr>
        <dsp:cNvPr id="0" name=""/>
        <dsp:cNvSpPr/>
      </dsp:nvSpPr>
      <dsp:spPr>
        <a:xfrm>
          <a:off x="6441185" y="827365"/>
          <a:ext cx="4762341" cy="4073206"/>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ctr" defTabSz="577850">
            <a:lnSpc>
              <a:spcPct val="90000"/>
            </a:lnSpc>
            <a:spcBef>
              <a:spcPct val="0"/>
            </a:spcBef>
            <a:spcAft>
              <a:spcPts val="0"/>
            </a:spcAft>
            <a:buNone/>
          </a:pPr>
          <a:r>
            <a:rPr lang="ru-RU" sz="1300" b="0" i="0" kern="1200" dirty="0">
              <a:latin typeface="Times New Roman" panose="02020603050405020304" pitchFamily="18" charset="0"/>
              <a:cs typeface="Times New Roman" panose="02020603050405020304" pitchFamily="18" charset="0"/>
            </a:rPr>
            <a:t>статью 47 дополнить частями 6.1 и 6.2 следующего содержания:</a:t>
          </a:r>
        </a:p>
        <a:p>
          <a:pPr marL="0" lvl="0" indent="0" algn="ctr" defTabSz="577850">
            <a:lnSpc>
              <a:spcPct val="90000"/>
            </a:lnSpc>
            <a:spcBef>
              <a:spcPct val="0"/>
            </a:spcBef>
            <a:spcAft>
              <a:spcPts val="0"/>
            </a:spcAft>
            <a:buNone/>
          </a:pPr>
          <a:r>
            <a:rPr lang="ru-RU" sz="1300" b="0" i="0" kern="1200" dirty="0">
              <a:latin typeface="Times New Roman" panose="02020603050405020304" pitchFamily="18" charset="0"/>
              <a:cs typeface="Times New Roman" panose="02020603050405020304" pitchFamily="18" charset="0"/>
            </a:rPr>
            <a:t>"6.1. Перечень документации, подготовка которой осуществляется педагогическими работниками при реализации основных общеобразовательных программ, утверждается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Орган государственной власти субъекта Российской Федерации, осуществляющий государственное управление в сфере образования, по согласованию с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вправе утвердить дополнительный перечень документации, подготовка которой осуществляется педагогическими работниками при реализации основных общеобразовательных программ.  </a:t>
          </a:r>
        </a:p>
        <a:p>
          <a:pPr marL="0" lvl="0" indent="0" algn="ctr" defTabSz="577850">
            <a:lnSpc>
              <a:spcPct val="90000"/>
            </a:lnSpc>
            <a:spcBef>
              <a:spcPct val="0"/>
            </a:spcBef>
            <a:spcAft>
              <a:spcPts val="0"/>
            </a:spcAft>
            <a:buNone/>
          </a:pPr>
          <a:r>
            <a:rPr lang="ru-RU" sz="1300" b="0" i="0" kern="1200" dirty="0">
              <a:latin typeface="Times New Roman" panose="02020603050405020304" pitchFamily="18" charset="0"/>
              <a:cs typeface="Times New Roman" panose="02020603050405020304" pitchFamily="18" charset="0"/>
            </a:rPr>
            <a:t>6.2. Не допускается возложение на педагогических работников общеобразовательных организаций работы, не предусмотренной частями 6 и 9 настоящей статьи, в том числе связанной с подготовкой документов, не включенных в перечни, указанные в части 6.1 настоящей статьи."</a:t>
          </a:r>
          <a:endParaRPr lang="ru-RU" sz="1300" kern="1200" dirty="0">
            <a:latin typeface="Times New Roman" panose="02020603050405020304" pitchFamily="18" charset="0"/>
            <a:cs typeface="Times New Roman" panose="02020603050405020304" pitchFamily="18" charset="0"/>
          </a:endParaRPr>
        </a:p>
      </dsp:txBody>
      <dsp:txXfrm>
        <a:off x="6441185" y="827365"/>
        <a:ext cx="4762341" cy="4073206"/>
      </dsp:txXfrm>
    </dsp:sp>
    <dsp:sp modelId="{EF0C9FD4-151B-4275-AC63-5F5FC14F6E3C}">
      <dsp:nvSpPr>
        <dsp:cNvPr id="0" name=""/>
        <dsp:cNvSpPr/>
      </dsp:nvSpPr>
      <dsp:spPr>
        <a:xfrm>
          <a:off x="0" y="4903002"/>
          <a:ext cx="11203619" cy="372180"/>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8B1559-A0BD-4E85-9B52-AB188535997F}">
      <dsp:nvSpPr>
        <dsp:cNvPr id="0" name=""/>
        <dsp:cNvSpPr/>
      </dsp:nvSpPr>
      <dsp:spPr>
        <a:xfrm>
          <a:off x="0" y="3"/>
          <a:ext cx="11461396" cy="875609"/>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ru-RU" sz="2000" b="1" i="0" kern="1200" dirty="0">
              <a:latin typeface="Times New Roman" panose="02020603050405020304" pitchFamily="18" charset="0"/>
              <a:cs typeface="Times New Roman" panose="02020603050405020304" pitchFamily="18" charset="0"/>
            </a:rPr>
            <a:t>ФЕДЕРАЛЬНЫЙ ЗАКОН от 14 июля 2022 г. № 299-ФЗ «О ВНЕСЕНИИ ИЗМЕНЕНИЙ В СТАТЬЮ 79 ФЕДЕРАЛЬНОГО ЗАКОНА «ОБ ОБРАЗОВАНИИ ВРОССИЙСКОЙ ФЕДЕРАЦИИ»</a:t>
          </a:r>
          <a:endParaRPr lang="ru-RU" sz="2000" kern="1200" dirty="0">
            <a:latin typeface="Times New Roman" panose="02020603050405020304" pitchFamily="18" charset="0"/>
            <a:cs typeface="Times New Roman" panose="02020603050405020304" pitchFamily="18" charset="0"/>
          </a:endParaRPr>
        </a:p>
      </dsp:txBody>
      <dsp:txXfrm>
        <a:off x="0" y="3"/>
        <a:ext cx="11461396" cy="875609"/>
      </dsp:txXfrm>
    </dsp:sp>
    <dsp:sp modelId="{E6E2C899-6074-4149-AC73-2EF59084482A}">
      <dsp:nvSpPr>
        <dsp:cNvPr id="0" name=""/>
        <dsp:cNvSpPr/>
      </dsp:nvSpPr>
      <dsp:spPr>
        <a:xfrm>
          <a:off x="19474" y="870109"/>
          <a:ext cx="4270041" cy="4443316"/>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t" anchorCtr="0">
          <a:noAutofit/>
        </a:bodyPr>
        <a:lstStyle/>
        <a:p>
          <a:pPr marL="0" lvl="0" indent="0" algn="ctr" defTabSz="622300">
            <a:lnSpc>
              <a:spcPct val="90000"/>
            </a:lnSpc>
            <a:spcBef>
              <a:spcPct val="0"/>
            </a:spcBef>
            <a:spcAft>
              <a:spcPct val="35000"/>
            </a:spcAft>
            <a:buNone/>
          </a:pPr>
          <a:r>
            <a:rPr lang="ru-RU" sz="1400" b="0" i="0" kern="1200" dirty="0">
              <a:solidFill>
                <a:schemeClr val="bg1"/>
              </a:solidFill>
              <a:latin typeface="Times New Roman" panose="02020603050405020304" pitchFamily="18" charset="0"/>
              <a:cs typeface="Times New Roman" panose="02020603050405020304" pitchFamily="18" charset="0"/>
            </a:rPr>
            <a:t>часть 7 изложить в следующей редакции: </a:t>
          </a:r>
        </a:p>
        <a:p>
          <a:pPr marL="0" lvl="0" indent="0" algn="ctr" defTabSz="622300">
            <a:lnSpc>
              <a:spcPct val="90000"/>
            </a:lnSpc>
            <a:spcBef>
              <a:spcPct val="0"/>
            </a:spcBef>
            <a:spcAft>
              <a:spcPct val="35000"/>
            </a:spcAft>
            <a:buNone/>
          </a:pPr>
          <a:r>
            <a:rPr lang="ru-RU" sz="1400" b="0" i="0" kern="1200" dirty="0">
              <a:solidFill>
                <a:schemeClr val="bg1"/>
              </a:solidFill>
              <a:latin typeface="Times New Roman" panose="02020603050405020304" pitchFamily="18" charset="0"/>
              <a:cs typeface="Times New Roman" panose="02020603050405020304" pitchFamily="18" charset="0"/>
            </a:rPr>
            <a:t>"7. Обучающиеся с ограниченными возможностями здоровья, проживающие в организациях, осуществляющих образовательную деятельность, находятся на полном государственном обеспечении и обеспечиваются питанием, одеждой, обувью, мягким и жестким инвентарем. Обучающиеся с ограниченными возможностями здоровья, не проживающие в организациях, осуществляющих образовательную деятельность, обеспечиваются учредителями таких организаций бесплатным двухразовым питанием за счет бюджетных ассигнований федерального бюджета, бюджетов субъектов Российской Федерации, местных бюджетов и иных источников финансирования, предусмотренных законодательством Российской Федерации."</a:t>
          </a:r>
          <a:endParaRPr lang="ru-RU" sz="1400" kern="1200" dirty="0">
            <a:solidFill>
              <a:schemeClr val="bg1"/>
            </a:solidFill>
            <a:latin typeface="Times New Roman" panose="02020603050405020304" pitchFamily="18" charset="0"/>
            <a:cs typeface="Times New Roman" panose="02020603050405020304" pitchFamily="18" charset="0"/>
          </a:endParaRPr>
        </a:p>
      </dsp:txBody>
      <dsp:txXfrm>
        <a:off x="19474" y="870109"/>
        <a:ext cx="4270041" cy="4443316"/>
      </dsp:txXfrm>
    </dsp:sp>
    <dsp:sp modelId="{A35CB808-3F8D-4280-B886-6CC04395C02F}">
      <dsp:nvSpPr>
        <dsp:cNvPr id="0" name=""/>
        <dsp:cNvSpPr/>
      </dsp:nvSpPr>
      <dsp:spPr>
        <a:xfrm>
          <a:off x="4264280" y="878011"/>
          <a:ext cx="7188187" cy="4379018"/>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t" anchorCtr="0">
          <a:noAutofit/>
        </a:bodyPr>
        <a:lstStyle/>
        <a:p>
          <a:pPr marL="0" lvl="0" indent="0" algn="ctr" defTabSz="622300">
            <a:lnSpc>
              <a:spcPct val="90000"/>
            </a:lnSpc>
            <a:spcBef>
              <a:spcPct val="0"/>
            </a:spcBef>
            <a:spcAft>
              <a:spcPct val="35000"/>
            </a:spcAft>
            <a:buNone/>
          </a:pPr>
          <a:r>
            <a:rPr lang="ru-RU" sz="1400" b="0" i="0" kern="1200" dirty="0">
              <a:latin typeface="Times New Roman" panose="02020603050405020304" pitchFamily="18" charset="0"/>
              <a:cs typeface="Times New Roman" panose="02020603050405020304" pitchFamily="18" charset="0"/>
            </a:rPr>
            <a:t>дополнить частями 7.1 и 7.2 следующего содержания: </a:t>
          </a:r>
        </a:p>
        <a:p>
          <a:pPr marL="0" lvl="0" indent="0" algn="ctr" defTabSz="622300">
            <a:lnSpc>
              <a:spcPct val="90000"/>
            </a:lnSpc>
            <a:spcBef>
              <a:spcPct val="0"/>
            </a:spcBef>
            <a:spcAft>
              <a:spcPct val="35000"/>
            </a:spcAft>
            <a:buNone/>
          </a:pPr>
          <a:r>
            <a:rPr lang="ru-RU" sz="1400" b="0" i="0" kern="1200" dirty="0">
              <a:latin typeface="Times New Roman" panose="02020603050405020304" pitchFamily="18" charset="0"/>
              <a:cs typeface="Times New Roman" panose="02020603050405020304" pitchFamily="18" charset="0"/>
            </a:rPr>
            <a:t>"7.1. При обеспечении бесплатным двухразовым питанием обучающихся с ограниченными возможностями здоровья по образовательным программам начального общего образования, не проживающих в государственных и муниципальных образовательных организациях, учитываются положения части 2.1 статьи 37 настоящего Федерального закона.  </a:t>
          </a:r>
        </a:p>
        <a:p>
          <a:pPr marL="0" lvl="0" indent="0" algn="ctr" defTabSz="622300">
            <a:lnSpc>
              <a:spcPct val="90000"/>
            </a:lnSpc>
            <a:spcBef>
              <a:spcPct val="0"/>
            </a:spcBef>
            <a:spcAft>
              <a:spcPct val="35000"/>
            </a:spcAft>
            <a:buNone/>
          </a:pPr>
          <a:r>
            <a:rPr lang="ru-RU" sz="1400" b="0" i="0" kern="1200" dirty="0">
              <a:latin typeface="Times New Roman" panose="02020603050405020304" pitchFamily="18" charset="0"/>
              <a:cs typeface="Times New Roman" panose="02020603050405020304" pitchFamily="18" charset="0"/>
            </a:rPr>
            <a:t>7.2. Порядок обеспечения бесплатным двухразовым питанием обучающихся с ограниченными возможностями здоровья, обучение которых организовано федеральными государственными образовательными организациями на дому, в том числе возможность замены бесплатного двухразового питания денежной компенсацией, устанавливается федеральными государственными органами, в ведении которых находятся соответствующие образовательные организации. Порядок обеспечения бесплатным двухразовым питанием обучающихся с ограниченными возможностями здоровья, обучение которых организовано государственными образовательными организациями субъектов Российской Федерации и муниципальными образовательными организациями на дому, в том числе возможность замены бесплатного двухразового питания денежной компенсацией, устанавливается соответственно органами государственной власти субъектов Российской Федерации и органами местного самоуправления."</a:t>
          </a:r>
          <a:endParaRPr lang="ru-RU" sz="1400" kern="1200" dirty="0">
            <a:latin typeface="Times New Roman" panose="02020603050405020304" pitchFamily="18" charset="0"/>
            <a:cs typeface="Times New Roman" panose="02020603050405020304" pitchFamily="18" charset="0"/>
          </a:endParaRPr>
        </a:p>
      </dsp:txBody>
      <dsp:txXfrm>
        <a:off x="4264280" y="878011"/>
        <a:ext cx="7188187" cy="4379018"/>
      </dsp:txXfrm>
    </dsp:sp>
    <dsp:sp modelId="{19D52233-05F1-4E70-BDDC-E9C22CBB9F69}">
      <dsp:nvSpPr>
        <dsp:cNvPr id="0" name=""/>
        <dsp:cNvSpPr/>
      </dsp:nvSpPr>
      <dsp:spPr>
        <a:xfrm>
          <a:off x="0" y="4934121"/>
          <a:ext cx="11461396" cy="389330"/>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0275D0-302A-4795-BDB9-C6154D509BC5}">
      <dsp:nvSpPr>
        <dsp:cNvPr id="0" name=""/>
        <dsp:cNvSpPr/>
      </dsp:nvSpPr>
      <dsp:spPr>
        <a:xfrm>
          <a:off x="0" y="0"/>
          <a:ext cx="10337432" cy="1625600"/>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ts val="0"/>
            </a:spcAft>
            <a:buNone/>
          </a:pPr>
          <a:r>
            <a:rPr lang="ru-RU" sz="2000" b="1" i="0" kern="1200" dirty="0">
              <a:latin typeface="Times New Roman" panose="02020603050405020304" pitchFamily="18" charset="0"/>
              <a:cs typeface="Times New Roman" panose="02020603050405020304" pitchFamily="18" charset="0"/>
            </a:rPr>
            <a:t>ФЕДЕРАЛЬНЫЙ ЗАКОН от 14 июля 2022 г. № 300-ФЗ «О ВНЕСЕНИИ ИЗМЕНЕНИЯ В СТАТЬЮ 79 ФЕДЕРАЛЬНОГО ЗАКОНА «ОБ ОБРАЗОВАНИИ В</a:t>
          </a:r>
        </a:p>
        <a:p>
          <a:pPr marL="0" lvl="0" indent="0" algn="ctr" defTabSz="889000">
            <a:lnSpc>
              <a:spcPct val="90000"/>
            </a:lnSpc>
            <a:spcBef>
              <a:spcPct val="0"/>
            </a:spcBef>
            <a:spcAft>
              <a:spcPts val="0"/>
            </a:spcAft>
            <a:buNone/>
          </a:pPr>
          <a:r>
            <a:rPr lang="ru-RU" sz="2000" b="1" i="0" kern="1200" dirty="0">
              <a:latin typeface="Times New Roman" panose="02020603050405020304" pitchFamily="18" charset="0"/>
              <a:cs typeface="Times New Roman" panose="02020603050405020304" pitchFamily="18" charset="0"/>
            </a:rPr>
            <a:t> РОССИЙСКОЙ ФЕДЕРАЦИИ»</a:t>
          </a:r>
          <a:endParaRPr lang="ru-RU" sz="2000" kern="1200" dirty="0">
            <a:latin typeface="Times New Roman" panose="02020603050405020304" pitchFamily="18" charset="0"/>
            <a:cs typeface="Times New Roman" panose="02020603050405020304" pitchFamily="18" charset="0"/>
          </a:endParaRPr>
        </a:p>
      </dsp:txBody>
      <dsp:txXfrm>
        <a:off x="0" y="0"/>
        <a:ext cx="10337432" cy="1625600"/>
      </dsp:txXfrm>
    </dsp:sp>
    <dsp:sp modelId="{B0424BA5-0B91-41AD-8EDC-7397039A5EF2}">
      <dsp:nvSpPr>
        <dsp:cNvPr id="0" name=""/>
        <dsp:cNvSpPr/>
      </dsp:nvSpPr>
      <dsp:spPr>
        <a:xfrm>
          <a:off x="4645" y="1625600"/>
          <a:ext cx="10328141" cy="3413760"/>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ru-RU" sz="2200" b="0" i="0" kern="1200" dirty="0">
              <a:solidFill>
                <a:schemeClr val="bg1"/>
              </a:solidFill>
              <a:latin typeface="Times New Roman" panose="02020603050405020304" pitchFamily="18" charset="0"/>
              <a:cs typeface="Times New Roman" panose="02020603050405020304" pitchFamily="18" charset="0"/>
            </a:rPr>
            <a:t>Внести в статью 79 Федерального закона от 29 декабря 2012 года N 273-ФЗ «Об образовании в Российской Федерации» (Собрание законодательства Российской Федерации, 2012, N 53, ст. 7598; 2019, N 30, ст. 4134; 2021, N 18, ст. 3071) изменение, дополнив ее частью 8.1 следующего содержания: «8.1. Лица, признанные инвалидами I, II или III группы после получения среднего профессионального образования или высшего образования, вправе повторно получить профессиональное образование соответствующего уровня по другой профессии, специальности или направлению подготовки за счет бюджетных ассигнований федерального бюджета, бюджетов субъектов Российской Федерации и местных бюджетов в порядке, установленном настоящим Федеральным законом для лиц, получающих профессиональное образование соответствующего уровня впервые.» </a:t>
          </a:r>
          <a:endParaRPr lang="ru-RU" sz="2200" kern="1200" dirty="0">
            <a:solidFill>
              <a:schemeClr val="bg1"/>
            </a:solidFill>
            <a:latin typeface="Times New Roman" panose="02020603050405020304" pitchFamily="18" charset="0"/>
            <a:cs typeface="Times New Roman" panose="02020603050405020304" pitchFamily="18" charset="0"/>
          </a:endParaRPr>
        </a:p>
      </dsp:txBody>
      <dsp:txXfrm>
        <a:off x="4645" y="1625600"/>
        <a:ext cx="10328141" cy="3413760"/>
      </dsp:txXfrm>
    </dsp:sp>
    <dsp:sp modelId="{8E3E37DB-D4C2-4A5F-B941-66AA6AC53846}">
      <dsp:nvSpPr>
        <dsp:cNvPr id="0" name=""/>
        <dsp:cNvSpPr/>
      </dsp:nvSpPr>
      <dsp:spPr>
        <a:xfrm>
          <a:off x="0" y="5039360"/>
          <a:ext cx="10337432" cy="379306"/>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08E34B-7002-4157-98EC-57D46E9856D7}">
      <dsp:nvSpPr>
        <dsp:cNvPr id="0" name=""/>
        <dsp:cNvSpPr/>
      </dsp:nvSpPr>
      <dsp:spPr>
        <a:xfrm>
          <a:off x="0" y="8885"/>
          <a:ext cx="10520039" cy="1639311"/>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ru-RU" sz="2400" b="1" i="0" kern="1200" dirty="0">
              <a:latin typeface="Times New Roman" panose="02020603050405020304" pitchFamily="18" charset="0"/>
              <a:cs typeface="Times New Roman" panose="02020603050405020304" pitchFamily="18" charset="0"/>
            </a:rPr>
            <a:t>ФЕДЕРАЛЬНЫЙ ЗАКОН от 14 июля 2022 г. № 301-ФЗ «О ВНЕСЕНИИ ИЗМЕНЕНИЙ В СТАТЬИ 8 И 66 ФЕДЕРАЛЬНОГО ЗАКОНА «ОБ ОБРАЗОВАНИИ В РОССИЙСКОЙ ФЕДЕРАЦИИ»</a:t>
          </a:r>
          <a:endParaRPr lang="ru-RU" sz="2400" kern="1200" dirty="0">
            <a:latin typeface="Times New Roman" panose="02020603050405020304" pitchFamily="18" charset="0"/>
            <a:cs typeface="Times New Roman" panose="02020603050405020304" pitchFamily="18" charset="0"/>
          </a:endParaRPr>
        </a:p>
      </dsp:txBody>
      <dsp:txXfrm>
        <a:off x="0" y="8885"/>
        <a:ext cx="10520039" cy="1639311"/>
      </dsp:txXfrm>
    </dsp:sp>
    <dsp:sp modelId="{1B796D22-7266-4C61-A387-FC48D9DACD5C}">
      <dsp:nvSpPr>
        <dsp:cNvPr id="0" name=""/>
        <dsp:cNvSpPr/>
      </dsp:nvSpPr>
      <dsp:spPr>
        <a:xfrm>
          <a:off x="1690" y="1639311"/>
          <a:ext cx="3169367" cy="3442553"/>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t" anchorCtr="0">
          <a:noAutofit/>
        </a:bodyPr>
        <a:lstStyle/>
        <a:p>
          <a:pPr marL="0" lvl="0" indent="0" algn="ctr" defTabSz="889000">
            <a:lnSpc>
              <a:spcPct val="90000"/>
            </a:lnSpc>
            <a:spcBef>
              <a:spcPct val="0"/>
            </a:spcBef>
            <a:spcAft>
              <a:spcPct val="35000"/>
            </a:spcAft>
            <a:buNone/>
          </a:pPr>
          <a:r>
            <a:rPr lang="ru-RU" sz="2000" b="0" i="0" kern="1200" dirty="0">
              <a:latin typeface="Times New Roman" panose="02020603050405020304" pitchFamily="18" charset="0"/>
              <a:cs typeface="Times New Roman" panose="02020603050405020304" pitchFamily="18" charset="0"/>
            </a:rPr>
            <a:t>часть 2 статьи 8 после слов «на дополнительное финансовое обеспечение" дополнить словами "деятельности групп продленного дня,»</a:t>
          </a:r>
          <a:endParaRPr lang="ru-RU" sz="2000" kern="1200" dirty="0">
            <a:latin typeface="Times New Roman" panose="02020603050405020304" pitchFamily="18" charset="0"/>
            <a:cs typeface="Times New Roman" panose="02020603050405020304" pitchFamily="18" charset="0"/>
          </a:endParaRPr>
        </a:p>
      </dsp:txBody>
      <dsp:txXfrm>
        <a:off x="1690" y="1639311"/>
        <a:ext cx="3169367" cy="3442553"/>
      </dsp:txXfrm>
    </dsp:sp>
    <dsp:sp modelId="{C22BAE10-FD1C-40FF-B993-7D996A3F6F3E}">
      <dsp:nvSpPr>
        <dsp:cNvPr id="0" name=""/>
        <dsp:cNvSpPr/>
      </dsp:nvSpPr>
      <dsp:spPr>
        <a:xfrm>
          <a:off x="3171057" y="1639311"/>
          <a:ext cx="7347290" cy="3442553"/>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0" tIns="76200" rIns="76200" bIns="76200" numCol="1" spcCol="1270" anchor="t" anchorCtr="0">
          <a:noAutofit/>
        </a:bodyPr>
        <a:lstStyle/>
        <a:p>
          <a:pPr marL="0" lvl="0" indent="0" algn="ctr" defTabSz="889000">
            <a:lnSpc>
              <a:spcPct val="90000"/>
            </a:lnSpc>
            <a:spcBef>
              <a:spcPct val="0"/>
            </a:spcBef>
            <a:spcAft>
              <a:spcPct val="35000"/>
            </a:spcAft>
            <a:buNone/>
          </a:pPr>
          <a:r>
            <a:rPr lang="ru-RU" sz="2000" b="0" i="0" kern="1200" dirty="0">
              <a:latin typeface="Times New Roman" panose="02020603050405020304" pitchFamily="18" charset="0"/>
              <a:cs typeface="Times New Roman" panose="02020603050405020304" pitchFamily="18" charset="0"/>
            </a:rPr>
            <a:t>статью 66 дополнить частью 7.1 следующего содержания:</a:t>
          </a:r>
        </a:p>
        <a:p>
          <a:pPr marL="0" lvl="0" indent="0" algn="ctr" defTabSz="889000">
            <a:lnSpc>
              <a:spcPct val="90000"/>
            </a:lnSpc>
            <a:spcBef>
              <a:spcPct val="0"/>
            </a:spcBef>
            <a:spcAft>
              <a:spcPct val="35000"/>
            </a:spcAft>
            <a:buNone/>
          </a:pPr>
          <a:r>
            <a:rPr lang="ru-RU" sz="2000" b="0" i="0" kern="1200" dirty="0">
              <a:latin typeface="Times New Roman" panose="02020603050405020304" pitchFamily="18" charset="0"/>
              <a:cs typeface="Times New Roman" panose="02020603050405020304" pitchFamily="18" charset="0"/>
            </a:rPr>
            <a:t>«7.1. Решение об открытии группы продленного дня и о режиме пребывания в ней детей принимается образовательной организацией, реализующей образовательные программы начального общего, основного общего и среднего общего образования, с учетом мнения родителей (законных представителей) обучающихся в порядке, определенном уставом образовательной организации. В группе продленного дня осуществляются присмотр и уход за детьми, их воспитание и подготовка к учебным занятиям, а также могут проводиться физкультурно-оздоровительные и культурные мероприятия.» </a:t>
          </a:r>
          <a:endParaRPr lang="ru-RU" sz="2000" kern="1200" dirty="0">
            <a:latin typeface="Times New Roman" panose="02020603050405020304" pitchFamily="18" charset="0"/>
            <a:cs typeface="Times New Roman" panose="02020603050405020304" pitchFamily="18" charset="0"/>
          </a:endParaRPr>
        </a:p>
      </dsp:txBody>
      <dsp:txXfrm>
        <a:off x="3171057" y="1639311"/>
        <a:ext cx="7347290" cy="3442553"/>
      </dsp:txXfrm>
    </dsp:sp>
    <dsp:sp modelId="{709AFBA9-77CA-4670-8F8D-60BE8A7DB9F1}">
      <dsp:nvSpPr>
        <dsp:cNvPr id="0" name=""/>
        <dsp:cNvSpPr/>
      </dsp:nvSpPr>
      <dsp:spPr>
        <a:xfrm>
          <a:off x="0" y="5081864"/>
          <a:ext cx="10520039" cy="382505"/>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08E34B-7002-4157-98EC-57D46E9856D7}">
      <dsp:nvSpPr>
        <dsp:cNvPr id="0" name=""/>
        <dsp:cNvSpPr/>
      </dsp:nvSpPr>
      <dsp:spPr>
        <a:xfrm>
          <a:off x="0" y="8885"/>
          <a:ext cx="10980905" cy="1639311"/>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ts val="0"/>
            </a:spcAft>
            <a:buNone/>
          </a:pPr>
          <a:r>
            <a:rPr lang="ru-RU" sz="2000" b="1" kern="1200" dirty="0">
              <a:latin typeface="Times New Roman" panose="02020603050405020304" pitchFamily="18" charset="0"/>
              <a:cs typeface="Times New Roman" panose="02020603050405020304" pitchFamily="18" charset="0"/>
            </a:rPr>
            <a:t>ФЕДЕРАЛЬНЫЙ ЗАКОН  от 24 сентября 2022 года № 371-ФЗ  </a:t>
          </a:r>
          <a:endParaRPr lang="ru-RU" sz="2000" kern="1200" dirty="0">
            <a:latin typeface="Times New Roman" panose="02020603050405020304" pitchFamily="18" charset="0"/>
            <a:cs typeface="Times New Roman" panose="02020603050405020304" pitchFamily="18" charset="0"/>
          </a:endParaRPr>
        </a:p>
        <a:p>
          <a:pPr marL="0" lvl="0" indent="0" algn="ctr" defTabSz="889000">
            <a:lnSpc>
              <a:spcPct val="90000"/>
            </a:lnSpc>
            <a:spcBef>
              <a:spcPct val="0"/>
            </a:spcBef>
            <a:spcAft>
              <a:spcPts val="0"/>
            </a:spcAft>
            <a:buNone/>
          </a:pPr>
          <a:r>
            <a:rPr lang="ru-RU" sz="2000" b="1" kern="1200" dirty="0">
              <a:latin typeface="Times New Roman" panose="02020603050405020304" pitchFamily="18" charset="0"/>
              <a:cs typeface="Times New Roman" panose="02020603050405020304" pitchFamily="18" charset="0"/>
            </a:rPr>
            <a:t>О ВНЕСЕНИИ ИЗМЕНЕНИЙ В ФЕДЕРАЛЬНЫЙ ЗАКОН «ОБ ОБРАЗОВАНИИ В РОССИЙСКОЙ ФЕДЕРАЦИИ» И СТАТЬЮ 1 ФЕДЕРАЛЬНОГО ЗАКОНА «ОБ ОБЯЗАТЕЛЬНЫХ ТРЕБОВАНИЯХ В РОССИЙСКОЙ ФЕДЕРАЦИИ</a:t>
          </a:r>
          <a:r>
            <a:rPr lang="ru-RU" sz="2400" b="1" i="0" kern="1200" dirty="0">
              <a:latin typeface="Times New Roman" panose="02020603050405020304" pitchFamily="18" charset="0"/>
              <a:cs typeface="Times New Roman" panose="02020603050405020304" pitchFamily="18" charset="0"/>
            </a:rPr>
            <a:t>»</a:t>
          </a:r>
          <a:endParaRPr lang="ru-RU" sz="2400" kern="1200" dirty="0">
            <a:latin typeface="Times New Roman" panose="02020603050405020304" pitchFamily="18" charset="0"/>
            <a:cs typeface="Times New Roman" panose="02020603050405020304" pitchFamily="18" charset="0"/>
          </a:endParaRPr>
        </a:p>
      </dsp:txBody>
      <dsp:txXfrm>
        <a:off x="0" y="8885"/>
        <a:ext cx="10980905" cy="1639311"/>
      </dsp:txXfrm>
    </dsp:sp>
    <dsp:sp modelId="{1B796D22-7266-4C61-A387-FC48D9DACD5C}">
      <dsp:nvSpPr>
        <dsp:cNvPr id="0" name=""/>
        <dsp:cNvSpPr/>
      </dsp:nvSpPr>
      <dsp:spPr>
        <a:xfrm>
          <a:off x="20087" y="1639311"/>
          <a:ext cx="7213105" cy="3442553"/>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ctr" defTabSz="666750">
            <a:lnSpc>
              <a:spcPct val="100000"/>
            </a:lnSpc>
            <a:spcBef>
              <a:spcPct val="0"/>
            </a:spcBef>
            <a:spcAft>
              <a:spcPts val="0"/>
            </a:spcAft>
            <a:buNone/>
          </a:pPr>
          <a:r>
            <a:rPr lang="ru-RU" sz="1500" kern="1200" dirty="0">
              <a:latin typeface="Times New Roman" panose="02020603050405020304" pitchFamily="18" charset="0"/>
              <a:cs typeface="Times New Roman" panose="02020603050405020304" pitchFamily="18" charset="0"/>
            </a:rPr>
            <a:t>в </a:t>
          </a:r>
          <a:r>
            <a:rPr lang="ru-RU" sz="1500" u="none" kern="1200" dirty="0">
              <a:solidFill>
                <a:schemeClr val="bg1"/>
              </a:solidFill>
              <a:latin typeface="Times New Roman" panose="02020603050405020304" pitchFamily="18" charset="0"/>
              <a:cs typeface="Times New Roman" panose="02020603050405020304" pitchFamily="18" charset="0"/>
            </a:rPr>
            <a:t>статье 2</a:t>
          </a:r>
          <a:r>
            <a:rPr lang="ru-RU" sz="1500" kern="1200" dirty="0">
              <a:solidFill>
                <a:schemeClr val="bg1"/>
              </a:solidFill>
              <a:latin typeface="Times New Roman" panose="02020603050405020304" pitchFamily="18" charset="0"/>
              <a:cs typeface="Times New Roman" panose="02020603050405020304" pitchFamily="18" charset="0"/>
            </a:rPr>
            <a:t>:</a:t>
          </a:r>
          <a:r>
            <a:rPr lang="ru-RU" sz="1500" kern="1200" dirty="0">
              <a:latin typeface="Times New Roman" panose="02020603050405020304" pitchFamily="18" charset="0"/>
              <a:cs typeface="Times New Roman" panose="02020603050405020304" pitchFamily="18" charset="0"/>
            </a:rPr>
            <a:t> </a:t>
          </a:r>
        </a:p>
        <a:p>
          <a:pPr marL="0" lvl="0" indent="0" algn="ctr" defTabSz="666750">
            <a:lnSpc>
              <a:spcPct val="100000"/>
            </a:lnSpc>
            <a:spcBef>
              <a:spcPct val="0"/>
            </a:spcBef>
            <a:spcAft>
              <a:spcPts val="0"/>
            </a:spcAft>
            <a:buNone/>
          </a:pPr>
          <a:r>
            <a:rPr lang="ru-RU" sz="1500" kern="1200" dirty="0">
              <a:latin typeface="Times New Roman" panose="02020603050405020304" pitchFamily="18" charset="0"/>
              <a:cs typeface="Times New Roman" panose="02020603050405020304" pitchFamily="18" charset="0"/>
            </a:rPr>
            <a:t>а) </a:t>
          </a:r>
          <a:r>
            <a:rPr lang="ru-RU" sz="1500" kern="1200" dirty="0">
              <a:solidFill>
                <a:schemeClr val="bg1"/>
              </a:solidFill>
              <a:latin typeface="Times New Roman" panose="02020603050405020304" pitchFamily="18" charset="0"/>
              <a:cs typeface="Times New Roman" panose="02020603050405020304" pitchFamily="18" charset="0"/>
            </a:rPr>
            <a:t>в пункте 10 слова "примерная основная образовательная программа" заменить словами "примерная образовательная программа среднего профессионального образования", слова "а также в предусмотренных настоящим Федеральным законом случаях" исключить; </a:t>
          </a:r>
        </a:p>
        <a:p>
          <a:pPr marL="0" lvl="0" indent="0" algn="ctr" defTabSz="666750">
            <a:lnSpc>
              <a:spcPct val="100000"/>
            </a:lnSpc>
            <a:spcBef>
              <a:spcPct val="0"/>
            </a:spcBef>
            <a:spcAft>
              <a:spcPts val="0"/>
            </a:spcAft>
            <a:buNone/>
          </a:pPr>
          <a:r>
            <a:rPr lang="ru-RU" sz="1500" kern="1200" dirty="0">
              <a:solidFill>
                <a:schemeClr val="bg1"/>
              </a:solidFill>
              <a:latin typeface="Times New Roman" panose="02020603050405020304" pitchFamily="18" charset="0"/>
              <a:cs typeface="Times New Roman" panose="02020603050405020304" pitchFamily="18" charset="0"/>
            </a:rPr>
            <a:t>б) дополнить пунктом 10.1 следующего содержания: </a:t>
          </a:r>
        </a:p>
        <a:p>
          <a:pPr marL="0" lvl="0" indent="0" algn="ctr" defTabSz="666750">
            <a:lnSpc>
              <a:spcPct val="100000"/>
            </a:lnSpc>
            <a:spcBef>
              <a:spcPct val="0"/>
            </a:spcBef>
            <a:spcAft>
              <a:spcPts val="0"/>
            </a:spcAft>
            <a:buNone/>
          </a:pPr>
          <a:r>
            <a:rPr lang="ru-RU" sz="1500" kern="1200" dirty="0">
              <a:solidFill>
                <a:schemeClr val="bg1"/>
              </a:solidFill>
              <a:latin typeface="Times New Roman" panose="02020603050405020304" pitchFamily="18" charset="0"/>
              <a:cs typeface="Times New Roman" panose="02020603050405020304" pitchFamily="18" charset="0"/>
            </a:rPr>
            <a:t>"10.1) федеральная основная общеобразовательная программа - учебно-методическая документация (федеральный учебный план, федеральный календарный учебный график, федеральные рабочие программы учебных предметов, курсов, дисциплин (модулей), иных компонентов, федеральная рабочая программа воспитания, федеральный календарный план воспитательной работы), определяющая единые для Российской Федерации базовые объем и содержание образования определенного уровня и (или) определенной направленности, планируемые результаты освоения образовательной программы;"</a:t>
          </a:r>
        </a:p>
      </dsp:txBody>
      <dsp:txXfrm>
        <a:off x="20087" y="1639311"/>
        <a:ext cx="7213105" cy="3442553"/>
      </dsp:txXfrm>
    </dsp:sp>
    <dsp:sp modelId="{C22BAE10-FD1C-40FF-B993-7D996A3F6F3E}">
      <dsp:nvSpPr>
        <dsp:cNvPr id="0" name=""/>
        <dsp:cNvSpPr/>
      </dsp:nvSpPr>
      <dsp:spPr>
        <a:xfrm>
          <a:off x="7216277" y="1639311"/>
          <a:ext cx="3761455" cy="3442553"/>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ctr" defTabSz="666750">
            <a:lnSpc>
              <a:spcPct val="100000"/>
            </a:lnSpc>
            <a:spcBef>
              <a:spcPct val="0"/>
            </a:spcBef>
            <a:spcAft>
              <a:spcPts val="0"/>
            </a:spcAft>
            <a:buNone/>
          </a:pPr>
          <a:r>
            <a:rPr lang="ru-RU" sz="1500" kern="1200" dirty="0">
              <a:solidFill>
                <a:schemeClr val="bg1"/>
              </a:solidFill>
              <a:latin typeface="Times New Roman" panose="02020603050405020304" pitchFamily="18" charset="0"/>
              <a:cs typeface="Times New Roman" panose="02020603050405020304" pitchFamily="18" charset="0"/>
            </a:rPr>
            <a:t>пункт 3 части 1 статьи 11 изложить в следующей редакции: </a:t>
          </a:r>
        </a:p>
        <a:p>
          <a:pPr marL="0" lvl="0" indent="0" algn="ctr" defTabSz="666750">
            <a:lnSpc>
              <a:spcPct val="100000"/>
            </a:lnSpc>
            <a:spcBef>
              <a:spcPct val="0"/>
            </a:spcBef>
            <a:spcAft>
              <a:spcPts val="0"/>
            </a:spcAft>
            <a:buNone/>
          </a:pPr>
          <a:r>
            <a:rPr lang="ru-RU" sz="1500" kern="1200" dirty="0">
              <a:solidFill>
                <a:schemeClr val="bg1"/>
              </a:solidFill>
              <a:latin typeface="Times New Roman" panose="02020603050405020304" pitchFamily="18" charset="0"/>
              <a:cs typeface="Times New Roman" panose="02020603050405020304" pitchFamily="18" charset="0"/>
            </a:rPr>
            <a:t>"3) возможность формирования основных профессиональных образовательных программ различных уровней сложности, профилей и направленности с учетом образовательных потребностей и способностей обучающихся, а также потребностей общества и государства в квалифицированных кадрах;"</a:t>
          </a:r>
        </a:p>
      </dsp:txBody>
      <dsp:txXfrm>
        <a:off x="7216277" y="1639311"/>
        <a:ext cx="3761455" cy="3442553"/>
      </dsp:txXfrm>
    </dsp:sp>
    <dsp:sp modelId="{709AFBA9-77CA-4670-8F8D-60BE8A7DB9F1}">
      <dsp:nvSpPr>
        <dsp:cNvPr id="0" name=""/>
        <dsp:cNvSpPr/>
      </dsp:nvSpPr>
      <dsp:spPr>
        <a:xfrm>
          <a:off x="0" y="5081864"/>
          <a:ext cx="10980905" cy="382505"/>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08E34B-7002-4157-98EC-57D46E9856D7}">
      <dsp:nvSpPr>
        <dsp:cNvPr id="0" name=""/>
        <dsp:cNvSpPr/>
      </dsp:nvSpPr>
      <dsp:spPr>
        <a:xfrm>
          <a:off x="16136" y="100432"/>
          <a:ext cx="11836598" cy="1426250"/>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ts val="0"/>
            </a:spcAft>
            <a:buNone/>
          </a:pPr>
          <a:r>
            <a:rPr lang="ru-RU" sz="2000" b="1" kern="1200" dirty="0">
              <a:latin typeface="Times New Roman" panose="02020603050405020304" pitchFamily="18" charset="0"/>
              <a:cs typeface="Times New Roman" panose="02020603050405020304" pitchFamily="18" charset="0"/>
            </a:rPr>
            <a:t>ФЕДЕРАЛЬНЫЙ ЗАКОН  от 24 сентября 2022 года № 371-ФЗ  </a:t>
          </a:r>
          <a:endParaRPr lang="ru-RU" sz="2000" kern="1200" dirty="0">
            <a:latin typeface="Times New Roman" panose="02020603050405020304" pitchFamily="18" charset="0"/>
            <a:cs typeface="Times New Roman" panose="02020603050405020304" pitchFamily="18" charset="0"/>
          </a:endParaRPr>
        </a:p>
        <a:p>
          <a:pPr marL="0" lvl="0" indent="0" algn="ctr" defTabSz="889000">
            <a:lnSpc>
              <a:spcPct val="90000"/>
            </a:lnSpc>
            <a:spcBef>
              <a:spcPct val="0"/>
            </a:spcBef>
            <a:spcAft>
              <a:spcPts val="0"/>
            </a:spcAft>
            <a:buNone/>
          </a:pPr>
          <a:r>
            <a:rPr lang="ru-RU" sz="2000" b="1" kern="1200" dirty="0">
              <a:latin typeface="Times New Roman" panose="02020603050405020304" pitchFamily="18" charset="0"/>
              <a:cs typeface="Times New Roman" panose="02020603050405020304" pitchFamily="18" charset="0"/>
            </a:rPr>
            <a:t>О ВНЕСЕНИИ ИЗМЕНЕНИЙ В ФЕДЕРАЛЬНЫЙ ЗАКОН «ОБ ОБРАЗОВАНИИ В РОССИЙСКОЙ ФЕДЕРАЦИИ» И СТАТЬЮ 1 ФЕДЕРАЛЬНОГО ЗАКОНА «ОБ ОБЯЗАТЕЛЬНЫХ ТРЕБОВАНИЯХ В РОССИЙСКОЙ ФЕДЕРАЦИИ</a:t>
          </a:r>
          <a:r>
            <a:rPr lang="ru-RU" sz="2000" b="1" i="0" kern="1200" dirty="0">
              <a:latin typeface="Times New Roman" panose="02020603050405020304" pitchFamily="18" charset="0"/>
              <a:cs typeface="Times New Roman" panose="02020603050405020304" pitchFamily="18" charset="0"/>
            </a:rPr>
            <a:t>»</a:t>
          </a:r>
          <a:endParaRPr lang="ru-RU" sz="2000" kern="1200" dirty="0">
            <a:latin typeface="Times New Roman" panose="02020603050405020304" pitchFamily="18" charset="0"/>
            <a:cs typeface="Times New Roman" panose="02020603050405020304" pitchFamily="18" charset="0"/>
          </a:endParaRPr>
        </a:p>
      </dsp:txBody>
      <dsp:txXfrm>
        <a:off x="16136" y="100432"/>
        <a:ext cx="11836598" cy="1426250"/>
      </dsp:txXfrm>
    </dsp:sp>
    <dsp:sp modelId="{1B796D22-7266-4C61-A387-FC48D9DACD5C}">
      <dsp:nvSpPr>
        <dsp:cNvPr id="0" name=""/>
        <dsp:cNvSpPr/>
      </dsp:nvSpPr>
      <dsp:spPr>
        <a:xfrm>
          <a:off x="0" y="1538799"/>
          <a:ext cx="3207920" cy="3942223"/>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53340" rIns="53340" bIns="53340" numCol="1" spcCol="1270" anchor="t" anchorCtr="0">
          <a:noAutofit/>
        </a:bodyPr>
        <a:lstStyle/>
        <a:p>
          <a:pPr marL="0" lvl="0" indent="0" algn="ctr" defTabSz="622300">
            <a:lnSpc>
              <a:spcPct val="90000"/>
            </a:lnSpc>
            <a:spcBef>
              <a:spcPct val="0"/>
            </a:spcBef>
            <a:spcAft>
              <a:spcPct val="35000"/>
            </a:spcAft>
            <a:buNone/>
          </a:pPr>
          <a:r>
            <a:rPr lang="ru-RU" sz="1400" kern="1200" dirty="0">
              <a:latin typeface="Times New Roman" panose="02020603050405020304" pitchFamily="18" charset="0"/>
              <a:cs typeface="Times New Roman" panose="02020603050405020304" pitchFamily="18" charset="0"/>
            </a:rPr>
            <a:t>в статье 12: </a:t>
          </a:r>
        </a:p>
        <a:p>
          <a:pPr marL="0" lvl="0" indent="0" algn="ctr" defTabSz="622300">
            <a:lnSpc>
              <a:spcPct val="90000"/>
            </a:lnSpc>
            <a:spcBef>
              <a:spcPct val="0"/>
            </a:spcBef>
            <a:spcAft>
              <a:spcPct val="35000"/>
            </a:spcAft>
            <a:buNone/>
          </a:pPr>
          <a:r>
            <a:rPr lang="ru-RU" sz="1400" kern="1200" dirty="0">
              <a:latin typeface="Times New Roman" panose="02020603050405020304" pitchFamily="18" charset="0"/>
              <a:cs typeface="Times New Roman" panose="02020603050405020304" pitchFamily="18" charset="0"/>
            </a:rPr>
            <a:t>а) в </a:t>
          </a:r>
          <a:r>
            <a:rPr lang="ru-RU" sz="1400" u="none" kern="1200" dirty="0">
              <a:latin typeface="Times New Roman" panose="02020603050405020304" pitchFamily="18" charset="0"/>
              <a:cs typeface="Times New Roman" panose="02020603050405020304" pitchFamily="18" charset="0"/>
            </a:rPr>
            <a:t>части 6</a:t>
          </a:r>
          <a:r>
            <a:rPr lang="ru-RU" sz="1400" kern="1200" dirty="0">
              <a:latin typeface="Times New Roman" panose="02020603050405020304" pitchFamily="18" charset="0"/>
              <a:cs typeface="Times New Roman" panose="02020603050405020304" pitchFamily="18" charset="0"/>
            </a:rPr>
            <a:t> слова "с учетом соответствующих примерных образовательных программ дошкольного образования" заменить словами "соответствующей федеральной образовательной программой дошкольного образования", дополнить предложением следующего содержания: "Содержание и планируемые результаты разработанных образовательными организациями образовательных программ должны быть не ниже соответствующих содержания и планируемых результатов федеральной программы дошкольного образования."; </a:t>
          </a:r>
        </a:p>
        <a:p>
          <a:pPr marL="0" lvl="0" indent="0" algn="ctr" defTabSz="622300">
            <a:lnSpc>
              <a:spcPct val="90000"/>
            </a:lnSpc>
            <a:spcBef>
              <a:spcPct val="0"/>
            </a:spcBef>
            <a:spcAft>
              <a:spcPct val="35000"/>
            </a:spcAft>
            <a:buNone/>
          </a:pPr>
          <a:r>
            <a:rPr lang="ru-RU" sz="1400" kern="1200" dirty="0">
              <a:latin typeface="Times New Roman" panose="02020603050405020304" pitchFamily="18" charset="0"/>
              <a:cs typeface="Times New Roman" panose="02020603050405020304" pitchFamily="18" charset="0"/>
            </a:rPr>
            <a:t>б) дополнить частями 6.1 - 6.6  </a:t>
          </a:r>
        </a:p>
      </dsp:txBody>
      <dsp:txXfrm>
        <a:off x="0" y="1538799"/>
        <a:ext cx="3207920" cy="3942223"/>
      </dsp:txXfrm>
    </dsp:sp>
    <dsp:sp modelId="{C22BAE10-FD1C-40FF-B993-7D996A3F6F3E}">
      <dsp:nvSpPr>
        <dsp:cNvPr id="0" name=""/>
        <dsp:cNvSpPr/>
      </dsp:nvSpPr>
      <dsp:spPr>
        <a:xfrm>
          <a:off x="3226634" y="1538423"/>
          <a:ext cx="4879475" cy="3942545"/>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288000" algn="ctr" defTabSz="577850">
            <a:lnSpc>
              <a:spcPct val="90000"/>
            </a:lnSpc>
            <a:spcBef>
              <a:spcPct val="0"/>
            </a:spcBef>
            <a:spcAft>
              <a:spcPts val="0"/>
            </a:spcAft>
            <a:buNone/>
          </a:pPr>
          <a:r>
            <a:rPr lang="ru-RU" sz="1300" kern="1200" dirty="0">
              <a:latin typeface="Times New Roman" panose="02020603050405020304" pitchFamily="18" charset="0"/>
              <a:cs typeface="Times New Roman" panose="02020603050405020304" pitchFamily="18" charset="0"/>
            </a:rPr>
            <a:t> в статье 12:</a:t>
          </a:r>
        </a:p>
        <a:p>
          <a:pPr marL="0" lvl="0" indent="216000" algn="l" defTabSz="577850">
            <a:lnSpc>
              <a:spcPct val="90000"/>
            </a:lnSpc>
            <a:spcBef>
              <a:spcPct val="0"/>
            </a:spcBef>
            <a:spcAft>
              <a:spcPts val="0"/>
            </a:spcAft>
            <a:buNone/>
          </a:pPr>
          <a:r>
            <a:rPr lang="ru-RU" sz="1300" kern="1200" dirty="0">
              <a:latin typeface="Times New Roman" panose="02020603050405020304" pitchFamily="18" charset="0"/>
              <a:cs typeface="Times New Roman" panose="02020603050405020304" pitchFamily="18" charset="0"/>
            </a:rPr>
            <a:t>в) в </a:t>
          </a:r>
          <a:r>
            <a:rPr lang="ru-RU" sz="1300" u="none" kern="1200" dirty="0">
              <a:latin typeface="Times New Roman" panose="02020603050405020304" pitchFamily="18" charset="0"/>
              <a:cs typeface="Times New Roman" panose="02020603050405020304" pitchFamily="18" charset="0"/>
            </a:rPr>
            <a:t>части 7</a:t>
          </a:r>
          <a:r>
            <a:rPr lang="ru-RU" sz="1300" kern="1200" dirty="0">
              <a:latin typeface="Times New Roman" panose="02020603050405020304" pitchFamily="18" charset="0"/>
              <a:cs typeface="Times New Roman" panose="02020603050405020304" pitchFamily="18" charset="0"/>
            </a:rPr>
            <a:t> первое предложение изложить в следующей редакции: "Организации, осуществляющие образовательную деятельность по имеющим государственную аккредитацию образовательным программам среднего профессионального образования, разрабатывают образовательные программы в соответствии с федеральными государственными образовательными стандартами и с учетом соответствующих примерных образовательных программ среднего профессионального образования."; </a:t>
          </a:r>
        </a:p>
        <a:p>
          <a:pPr marL="0" lvl="0" indent="216000" algn="l" defTabSz="577850">
            <a:lnSpc>
              <a:spcPct val="90000"/>
            </a:lnSpc>
            <a:spcBef>
              <a:spcPct val="0"/>
            </a:spcBef>
            <a:spcAft>
              <a:spcPts val="0"/>
            </a:spcAft>
            <a:buNone/>
          </a:pPr>
          <a:r>
            <a:rPr lang="ru-RU" sz="1300" kern="1200" dirty="0">
              <a:latin typeface="Times New Roman" panose="02020603050405020304" pitchFamily="18" charset="0"/>
              <a:cs typeface="Times New Roman" panose="02020603050405020304" pitchFamily="18" charset="0"/>
            </a:rPr>
            <a:t>г) </a:t>
          </a:r>
          <a:r>
            <a:rPr lang="ru-RU" sz="1300" kern="1200">
              <a:latin typeface="Times New Roman" panose="02020603050405020304" pitchFamily="18" charset="0"/>
              <a:cs typeface="Times New Roman" panose="02020603050405020304" pitchFamily="18" charset="0"/>
            </a:rPr>
            <a:t>часть 7.2 </a:t>
          </a:r>
          <a:r>
            <a:rPr lang="ru-RU" sz="1300" kern="1200" dirty="0">
              <a:latin typeface="Times New Roman" panose="02020603050405020304" pitchFamily="18" charset="0"/>
              <a:cs typeface="Times New Roman" panose="02020603050405020304" pitchFamily="18" charset="0"/>
            </a:rPr>
            <a:t>признать утратившей силу; </a:t>
          </a:r>
        </a:p>
        <a:p>
          <a:pPr marL="0" lvl="0" indent="216000" algn="l" defTabSz="577850">
            <a:lnSpc>
              <a:spcPct val="90000"/>
            </a:lnSpc>
            <a:spcBef>
              <a:spcPct val="0"/>
            </a:spcBef>
            <a:spcAft>
              <a:spcPts val="0"/>
            </a:spcAft>
            <a:buNone/>
          </a:pPr>
          <a:r>
            <a:rPr lang="ru-RU" sz="1300" kern="1200" dirty="0">
              <a:latin typeface="Times New Roman" panose="02020603050405020304" pitchFamily="18" charset="0"/>
              <a:cs typeface="Times New Roman" panose="02020603050405020304" pitchFamily="18" charset="0"/>
            </a:rPr>
            <a:t>д) в части 9 первое предложение исключить; </a:t>
          </a:r>
        </a:p>
        <a:p>
          <a:pPr marL="0" lvl="0" indent="216000" algn="l" defTabSz="577850">
            <a:lnSpc>
              <a:spcPct val="90000"/>
            </a:lnSpc>
            <a:spcBef>
              <a:spcPct val="0"/>
            </a:spcBef>
            <a:spcAft>
              <a:spcPts val="0"/>
            </a:spcAft>
            <a:buNone/>
          </a:pPr>
          <a:r>
            <a:rPr lang="ru-RU" sz="1300" kern="1200" dirty="0">
              <a:latin typeface="Times New Roman" panose="02020603050405020304" pitchFamily="18" charset="0"/>
              <a:cs typeface="Times New Roman" panose="02020603050405020304" pitchFamily="18" charset="0"/>
            </a:rPr>
            <a:t>е) в части 9.1 слова "основные общеобразовательные программы, примерные" исключить; </a:t>
          </a:r>
        </a:p>
        <a:p>
          <a:pPr marL="0" lvl="0" indent="216000" algn="l" defTabSz="577850">
            <a:lnSpc>
              <a:spcPct val="90000"/>
            </a:lnSpc>
            <a:spcBef>
              <a:spcPct val="0"/>
            </a:spcBef>
            <a:spcAft>
              <a:spcPts val="0"/>
            </a:spcAft>
            <a:buNone/>
          </a:pPr>
          <a:r>
            <a:rPr lang="ru-RU" sz="1300" kern="1200" dirty="0">
              <a:latin typeface="Times New Roman" panose="02020603050405020304" pitchFamily="18" charset="0"/>
              <a:cs typeface="Times New Roman" panose="02020603050405020304" pitchFamily="18" charset="0"/>
            </a:rPr>
            <a:t>ж) в части 10 слова "основные образовательные программы" заменить словами "образовательные программы среднего профессионального образования", слова "основных образовательных программ" заменить словами "образовательных программ среднего профессионального образования"; </a:t>
          </a:r>
        </a:p>
        <a:p>
          <a:pPr marL="0" lvl="0" indent="216000" algn="l" defTabSz="577850">
            <a:lnSpc>
              <a:spcPct val="90000"/>
            </a:lnSpc>
            <a:spcBef>
              <a:spcPct val="0"/>
            </a:spcBef>
            <a:spcAft>
              <a:spcPts val="0"/>
            </a:spcAft>
            <a:buNone/>
          </a:pPr>
          <a:r>
            <a:rPr lang="ru-RU" sz="1300" kern="1200" dirty="0">
              <a:latin typeface="Times New Roman" panose="02020603050405020304" pitchFamily="18" charset="0"/>
              <a:cs typeface="Times New Roman" panose="02020603050405020304" pitchFamily="18" charset="0"/>
            </a:rPr>
            <a:t>з) в части 11 слова "основных общеобразовательных программ," исключить; </a:t>
          </a:r>
        </a:p>
        <a:p>
          <a:pPr marL="0" lvl="0" indent="216000" algn="l" defTabSz="577850">
            <a:lnSpc>
              <a:spcPct val="90000"/>
            </a:lnSpc>
            <a:spcBef>
              <a:spcPct val="0"/>
            </a:spcBef>
            <a:spcAft>
              <a:spcPts val="0"/>
            </a:spcAft>
            <a:buNone/>
          </a:pPr>
          <a:r>
            <a:rPr lang="ru-RU" sz="1300" kern="1200" dirty="0">
              <a:latin typeface="Times New Roman" panose="02020603050405020304" pitchFamily="18" charset="0"/>
              <a:cs typeface="Times New Roman" panose="02020603050405020304" pitchFamily="18" charset="0"/>
            </a:rPr>
            <a:t>и) часть 12 признать утратившей силу.</a:t>
          </a:r>
        </a:p>
      </dsp:txBody>
      <dsp:txXfrm>
        <a:off x="3226634" y="1538423"/>
        <a:ext cx="4879475" cy="3942545"/>
      </dsp:txXfrm>
    </dsp:sp>
    <dsp:sp modelId="{F80162A6-0F5E-47C6-87A7-5D15E11273EE}">
      <dsp:nvSpPr>
        <dsp:cNvPr id="0" name=""/>
        <dsp:cNvSpPr/>
      </dsp:nvSpPr>
      <dsp:spPr>
        <a:xfrm>
          <a:off x="8099141" y="1538799"/>
          <a:ext cx="3765695" cy="3942223"/>
        </a:xfrm>
        <a:prstGeom prst="rect">
          <a:avLst/>
        </a:prstGeom>
        <a:gradFill rotWithShape="0">
          <a:gsLst>
            <a:gs pos="0">
              <a:schemeClr val="accent1">
                <a:hueOff val="0"/>
                <a:satOff val="0"/>
                <a:lumOff val="0"/>
                <a:alphaOff val="0"/>
                <a:tint val="62000"/>
                <a:hueMod val="94000"/>
                <a:satMod val="140000"/>
                <a:lumMod val="110000"/>
              </a:schemeClr>
            </a:gs>
            <a:gs pos="100000">
              <a:schemeClr val="accent1">
                <a:hueOff val="0"/>
                <a:satOff val="0"/>
                <a:lumOff val="0"/>
                <a:alphaOff val="0"/>
                <a:tint val="84000"/>
                <a:satMod val="16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ctr" anchorCtr="0">
          <a:noAutofit/>
        </a:bodyPr>
        <a:lstStyle/>
        <a:p>
          <a:pPr marL="0" lvl="0" indent="0" algn="ctr" defTabSz="577850">
            <a:lnSpc>
              <a:spcPct val="100000"/>
            </a:lnSpc>
            <a:spcBef>
              <a:spcPct val="0"/>
            </a:spcBef>
            <a:spcAft>
              <a:spcPts val="0"/>
            </a:spcAft>
            <a:buNone/>
          </a:pPr>
          <a:r>
            <a:rPr lang="ru-RU" sz="1300" kern="1200" dirty="0">
              <a:solidFill>
                <a:schemeClr val="bg1"/>
              </a:solidFill>
              <a:latin typeface="Times New Roman" panose="02020603050405020304" pitchFamily="18" charset="0"/>
              <a:cs typeface="Times New Roman" panose="02020603050405020304" pitchFamily="18" charset="0"/>
            </a:rPr>
            <a:t>в статье 12.1: </a:t>
          </a:r>
        </a:p>
        <a:p>
          <a:pPr marL="0" lvl="0" indent="0" algn="ctr" defTabSz="577850">
            <a:lnSpc>
              <a:spcPct val="100000"/>
            </a:lnSpc>
            <a:spcBef>
              <a:spcPct val="0"/>
            </a:spcBef>
            <a:spcAft>
              <a:spcPts val="0"/>
            </a:spcAft>
            <a:buNone/>
          </a:pPr>
          <a:r>
            <a:rPr lang="ru-RU" sz="1300" kern="1200" dirty="0">
              <a:solidFill>
                <a:schemeClr val="bg1"/>
              </a:solidFill>
              <a:latin typeface="Times New Roman" panose="02020603050405020304" pitchFamily="18" charset="0"/>
              <a:cs typeface="Times New Roman" panose="02020603050405020304" pitchFamily="18" charset="0"/>
            </a:rPr>
            <a:t>а) часть 2 после слов "в такие образовательные программы" дополнить словами "федеральной рабочей программы воспитания и федерального календарного плана воспитательной работы (при реализации имеющих государственную аккредитацию образовательных программ начального общего, основного общего и среднего общего образования),"; </a:t>
          </a:r>
        </a:p>
        <a:p>
          <a:pPr marL="0" lvl="0" indent="0" algn="ctr" defTabSz="577850">
            <a:lnSpc>
              <a:spcPct val="100000"/>
            </a:lnSpc>
            <a:spcBef>
              <a:spcPct val="0"/>
            </a:spcBef>
            <a:spcAft>
              <a:spcPts val="0"/>
            </a:spcAft>
            <a:buNone/>
          </a:pPr>
          <a:r>
            <a:rPr lang="ru-RU" sz="1300" kern="1200" dirty="0">
              <a:solidFill>
                <a:schemeClr val="bg1"/>
              </a:solidFill>
              <a:latin typeface="Times New Roman" panose="02020603050405020304" pitchFamily="18" charset="0"/>
              <a:cs typeface="Times New Roman" panose="02020603050405020304" pitchFamily="18" charset="0"/>
            </a:rPr>
            <a:t>б) часть 4 изложить в следующей редакции: "4. Организации, осуществляющие образовательную деятельность по имеющим государственную аккредитацию образовательным программам начального общего, основного общего, среднего общего образования, вправе наряду с мероприятиями, включенными в федеральный календарный план воспитательной работы, проводить иные мероприятия согласно федеральной рабочей программе воспитания."</a:t>
          </a:r>
        </a:p>
      </dsp:txBody>
      <dsp:txXfrm>
        <a:off x="8099141" y="1538799"/>
        <a:ext cx="3765695" cy="3942223"/>
      </dsp:txXfrm>
    </dsp:sp>
    <dsp:sp modelId="{709AFBA9-77CA-4670-8F8D-60BE8A7DB9F1}">
      <dsp:nvSpPr>
        <dsp:cNvPr id="0" name=""/>
        <dsp:cNvSpPr/>
      </dsp:nvSpPr>
      <dsp:spPr>
        <a:xfrm>
          <a:off x="0" y="5423295"/>
          <a:ext cx="11864837" cy="206380"/>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10.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11.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6.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8.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D042F7-D30E-4C82-8775-F8A2CFD84620}" type="datetimeFigureOut">
              <a:rPr lang="ru-RU" smtClean="0"/>
              <a:t>30.09.2022</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8101ED-ADAC-4DA9-B014-747F46D6D11C}" type="slidenum">
              <a:rPr lang="ru-RU" smtClean="0"/>
              <a:t>‹#›</a:t>
            </a:fld>
            <a:endParaRPr lang="ru-RU"/>
          </a:p>
        </p:txBody>
      </p:sp>
    </p:spTree>
    <p:extLst>
      <p:ext uri="{BB962C8B-B14F-4D97-AF65-F5344CB8AC3E}">
        <p14:creationId xmlns:p14="http://schemas.microsoft.com/office/powerpoint/2010/main" val="35899235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03E135A-D861-4CA7-AB47-58660F986342}" type="slidenum">
              <a:rPr kumimoji="0" lang="ru-R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ru-R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2517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Образ слайда 1">
            <a:extLst>
              <a:ext uri="{FF2B5EF4-FFF2-40B4-BE49-F238E27FC236}">
                <a16:creationId xmlns:a16="http://schemas.microsoft.com/office/drawing/2014/main" id="{1BAC997A-F38F-4453-BA05-4728F5F46B5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Заметки 2">
            <a:extLst>
              <a:ext uri="{FF2B5EF4-FFF2-40B4-BE49-F238E27FC236}">
                <a16:creationId xmlns:a16="http://schemas.microsoft.com/office/drawing/2014/main" id="{BD8B3BF7-6DF4-49E3-B361-D4B5C8F141E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ru-RU" altLang="ru-RU"/>
          </a:p>
        </p:txBody>
      </p:sp>
      <p:sp>
        <p:nvSpPr>
          <p:cNvPr id="6148" name="Номер слайда 3">
            <a:extLst>
              <a:ext uri="{FF2B5EF4-FFF2-40B4-BE49-F238E27FC236}">
                <a16:creationId xmlns:a16="http://schemas.microsoft.com/office/drawing/2014/main" id="{B8FE8946-FC29-4C0F-BBA0-665E556291C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defTabSz="457200">
              <a:defRPr>
                <a:solidFill>
                  <a:schemeClr val="tx1"/>
                </a:solidFill>
                <a:latin typeface="Calibri" panose="020F0502020204030204" pitchFamily="34" charset="0"/>
              </a:defRPr>
            </a:lvl1pPr>
            <a:lvl2pPr marL="742950" indent="-285750" defTabSz="457200">
              <a:defRPr>
                <a:solidFill>
                  <a:schemeClr val="tx1"/>
                </a:solidFill>
                <a:latin typeface="Calibri" panose="020F0502020204030204" pitchFamily="34" charset="0"/>
              </a:defRPr>
            </a:lvl2pPr>
            <a:lvl3pPr marL="1143000" indent="-228600" defTabSz="457200">
              <a:defRPr>
                <a:solidFill>
                  <a:schemeClr val="tx1"/>
                </a:solidFill>
                <a:latin typeface="Calibri" panose="020F0502020204030204" pitchFamily="34" charset="0"/>
              </a:defRPr>
            </a:lvl3pPr>
            <a:lvl4pPr marL="1600200" indent="-228600" defTabSz="457200">
              <a:defRPr>
                <a:solidFill>
                  <a:schemeClr val="tx1"/>
                </a:solidFill>
                <a:latin typeface="Calibri" panose="020F0502020204030204" pitchFamily="34" charset="0"/>
              </a:defRPr>
            </a:lvl4pPr>
            <a:lvl5pPr marL="2057400" indent="-228600" defTabSz="4572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6A0F5A1E-FB64-4FA8-9671-CB321947D6B3}" type="slidenum">
              <a:rPr lang="ru-RU" altLang="ru-RU">
                <a:solidFill>
                  <a:srgbClr val="000000"/>
                </a:solidFill>
              </a:rPr>
              <a:pPr fontAlgn="base">
                <a:spcBef>
                  <a:spcPct val="0"/>
                </a:spcBef>
                <a:spcAft>
                  <a:spcPct val="0"/>
                </a:spcAft>
              </a:pPr>
              <a:t>61</a:t>
            </a:fld>
            <a:endParaRPr lang="ru-RU" altLang="ru-RU">
              <a:solidFill>
                <a:srgbClr val="000000"/>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Образ слайда 1">
            <a:extLst>
              <a:ext uri="{FF2B5EF4-FFF2-40B4-BE49-F238E27FC236}">
                <a16:creationId xmlns:a16="http://schemas.microsoft.com/office/drawing/2014/main" id="{CE6AF847-D734-48FE-A4C8-7F569B52B66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Заметки 2">
            <a:extLst>
              <a:ext uri="{FF2B5EF4-FFF2-40B4-BE49-F238E27FC236}">
                <a16:creationId xmlns:a16="http://schemas.microsoft.com/office/drawing/2014/main" id="{C94F1A6C-8F80-4C27-AC95-CFA8EBDADE7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ru-RU" altLang="ru-RU"/>
          </a:p>
        </p:txBody>
      </p:sp>
      <p:sp>
        <p:nvSpPr>
          <p:cNvPr id="8196" name="Номер слайда 3">
            <a:extLst>
              <a:ext uri="{FF2B5EF4-FFF2-40B4-BE49-F238E27FC236}">
                <a16:creationId xmlns:a16="http://schemas.microsoft.com/office/drawing/2014/main" id="{D9E7B778-BD01-4630-B809-66BEFA2C56F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defTabSz="457200">
              <a:defRPr>
                <a:solidFill>
                  <a:schemeClr val="tx1"/>
                </a:solidFill>
                <a:latin typeface="Calibri" panose="020F0502020204030204" pitchFamily="34" charset="0"/>
              </a:defRPr>
            </a:lvl1pPr>
            <a:lvl2pPr marL="742950" indent="-285750" defTabSz="457200">
              <a:defRPr>
                <a:solidFill>
                  <a:schemeClr val="tx1"/>
                </a:solidFill>
                <a:latin typeface="Calibri" panose="020F0502020204030204" pitchFamily="34" charset="0"/>
              </a:defRPr>
            </a:lvl2pPr>
            <a:lvl3pPr marL="1143000" indent="-228600" defTabSz="457200">
              <a:defRPr>
                <a:solidFill>
                  <a:schemeClr val="tx1"/>
                </a:solidFill>
                <a:latin typeface="Calibri" panose="020F0502020204030204" pitchFamily="34" charset="0"/>
              </a:defRPr>
            </a:lvl3pPr>
            <a:lvl4pPr marL="1600200" indent="-228600" defTabSz="457200">
              <a:defRPr>
                <a:solidFill>
                  <a:schemeClr val="tx1"/>
                </a:solidFill>
                <a:latin typeface="Calibri" panose="020F0502020204030204" pitchFamily="34" charset="0"/>
              </a:defRPr>
            </a:lvl4pPr>
            <a:lvl5pPr marL="2057400" indent="-228600" defTabSz="4572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888A1860-E918-45A0-A724-74BDC5E84367}" type="slidenum">
              <a:rPr lang="ru-RU" altLang="ru-RU">
                <a:solidFill>
                  <a:srgbClr val="000000"/>
                </a:solidFill>
              </a:rPr>
              <a:pPr fontAlgn="base">
                <a:spcBef>
                  <a:spcPct val="0"/>
                </a:spcBef>
                <a:spcAft>
                  <a:spcPct val="0"/>
                </a:spcAft>
              </a:pPr>
              <a:t>62</a:t>
            </a:fld>
            <a:endParaRPr lang="ru-RU" altLang="ru-RU">
              <a:solidFill>
                <a:srgbClr val="000000"/>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Образ слайда 1">
            <a:extLst>
              <a:ext uri="{FF2B5EF4-FFF2-40B4-BE49-F238E27FC236}">
                <a16:creationId xmlns:a16="http://schemas.microsoft.com/office/drawing/2014/main" id="{FC8574A6-F26A-43DE-9740-0FBC310EED4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Заметки 2">
            <a:extLst>
              <a:ext uri="{FF2B5EF4-FFF2-40B4-BE49-F238E27FC236}">
                <a16:creationId xmlns:a16="http://schemas.microsoft.com/office/drawing/2014/main" id="{AFA78573-5690-4C29-BAB0-3501EA7CC07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ru-RU" altLang="ru-RU"/>
          </a:p>
        </p:txBody>
      </p:sp>
      <p:sp>
        <p:nvSpPr>
          <p:cNvPr id="10244" name="Номер слайда 3">
            <a:extLst>
              <a:ext uri="{FF2B5EF4-FFF2-40B4-BE49-F238E27FC236}">
                <a16:creationId xmlns:a16="http://schemas.microsoft.com/office/drawing/2014/main" id="{657E49F1-7922-4FAF-86EE-EE92E477637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defTabSz="457200">
              <a:defRPr>
                <a:solidFill>
                  <a:schemeClr val="tx1"/>
                </a:solidFill>
                <a:latin typeface="Calibri" panose="020F0502020204030204" pitchFamily="34" charset="0"/>
              </a:defRPr>
            </a:lvl1pPr>
            <a:lvl2pPr marL="742950" indent="-285750" defTabSz="457200">
              <a:defRPr>
                <a:solidFill>
                  <a:schemeClr val="tx1"/>
                </a:solidFill>
                <a:latin typeface="Calibri" panose="020F0502020204030204" pitchFamily="34" charset="0"/>
              </a:defRPr>
            </a:lvl2pPr>
            <a:lvl3pPr marL="1143000" indent="-228600" defTabSz="457200">
              <a:defRPr>
                <a:solidFill>
                  <a:schemeClr val="tx1"/>
                </a:solidFill>
                <a:latin typeface="Calibri" panose="020F0502020204030204" pitchFamily="34" charset="0"/>
              </a:defRPr>
            </a:lvl3pPr>
            <a:lvl4pPr marL="1600200" indent="-228600" defTabSz="457200">
              <a:defRPr>
                <a:solidFill>
                  <a:schemeClr val="tx1"/>
                </a:solidFill>
                <a:latin typeface="Calibri" panose="020F0502020204030204" pitchFamily="34" charset="0"/>
              </a:defRPr>
            </a:lvl4pPr>
            <a:lvl5pPr marL="2057400" indent="-228600" defTabSz="4572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7D5C2091-74BA-4FD7-A56B-A914F2EC8DFF}" type="slidenum">
              <a:rPr lang="ru-RU" altLang="ru-RU">
                <a:solidFill>
                  <a:srgbClr val="000000"/>
                </a:solidFill>
              </a:rPr>
              <a:pPr fontAlgn="base">
                <a:spcBef>
                  <a:spcPct val="0"/>
                </a:spcBef>
                <a:spcAft>
                  <a:spcPct val="0"/>
                </a:spcAft>
              </a:pPr>
              <a:t>63</a:t>
            </a:fld>
            <a:endParaRPr lang="ru-RU" altLang="ru-RU">
              <a:solidFill>
                <a:srgbClr val="000000"/>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Образ слайда 1">
            <a:extLst>
              <a:ext uri="{FF2B5EF4-FFF2-40B4-BE49-F238E27FC236}">
                <a16:creationId xmlns:a16="http://schemas.microsoft.com/office/drawing/2014/main" id="{0E50AC91-8C57-4E1A-97EE-DE9BDFDCC6E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Заметки 2">
            <a:extLst>
              <a:ext uri="{FF2B5EF4-FFF2-40B4-BE49-F238E27FC236}">
                <a16:creationId xmlns:a16="http://schemas.microsoft.com/office/drawing/2014/main" id="{4219A0A0-0D5D-4CB1-97CC-42F96D831BF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ru-RU" altLang="ru-RU"/>
          </a:p>
        </p:txBody>
      </p:sp>
      <p:sp>
        <p:nvSpPr>
          <p:cNvPr id="12292" name="Номер слайда 3">
            <a:extLst>
              <a:ext uri="{FF2B5EF4-FFF2-40B4-BE49-F238E27FC236}">
                <a16:creationId xmlns:a16="http://schemas.microsoft.com/office/drawing/2014/main" id="{E5D39ADC-8033-40DA-AB11-3B744B124E2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defTabSz="457200">
              <a:defRPr>
                <a:solidFill>
                  <a:schemeClr val="tx1"/>
                </a:solidFill>
                <a:latin typeface="Calibri" panose="020F0502020204030204" pitchFamily="34" charset="0"/>
              </a:defRPr>
            </a:lvl1pPr>
            <a:lvl2pPr marL="742950" indent="-285750" defTabSz="457200">
              <a:defRPr>
                <a:solidFill>
                  <a:schemeClr val="tx1"/>
                </a:solidFill>
                <a:latin typeface="Calibri" panose="020F0502020204030204" pitchFamily="34" charset="0"/>
              </a:defRPr>
            </a:lvl2pPr>
            <a:lvl3pPr marL="1143000" indent="-228600" defTabSz="457200">
              <a:defRPr>
                <a:solidFill>
                  <a:schemeClr val="tx1"/>
                </a:solidFill>
                <a:latin typeface="Calibri" panose="020F0502020204030204" pitchFamily="34" charset="0"/>
              </a:defRPr>
            </a:lvl3pPr>
            <a:lvl4pPr marL="1600200" indent="-228600" defTabSz="457200">
              <a:defRPr>
                <a:solidFill>
                  <a:schemeClr val="tx1"/>
                </a:solidFill>
                <a:latin typeface="Calibri" panose="020F0502020204030204" pitchFamily="34" charset="0"/>
              </a:defRPr>
            </a:lvl4pPr>
            <a:lvl5pPr marL="2057400" indent="-228600" defTabSz="4572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3CA1C4F0-320F-451F-BB7F-C1EBAC7E0B70}" type="slidenum">
              <a:rPr lang="ru-RU" altLang="ru-RU">
                <a:solidFill>
                  <a:srgbClr val="000000"/>
                </a:solidFill>
              </a:rPr>
              <a:pPr fontAlgn="base">
                <a:spcBef>
                  <a:spcPct val="0"/>
                </a:spcBef>
                <a:spcAft>
                  <a:spcPct val="0"/>
                </a:spcAft>
              </a:pPr>
              <a:t>64</a:t>
            </a:fld>
            <a:endParaRPr lang="ru-RU" altLang="ru-RU">
              <a:solidFill>
                <a:srgbClr val="000000"/>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Образ слайда 1">
            <a:extLst>
              <a:ext uri="{FF2B5EF4-FFF2-40B4-BE49-F238E27FC236}">
                <a16:creationId xmlns:a16="http://schemas.microsoft.com/office/drawing/2014/main" id="{A71AEDBF-7A89-4E19-BF62-4695AD857F0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Заметки 2">
            <a:extLst>
              <a:ext uri="{FF2B5EF4-FFF2-40B4-BE49-F238E27FC236}">
                <a16:creationId xmlns:a16="http://schemas.microsoft.com/office/drawing/2014/main" id="{F1278835-F67B-4125-81BD-030AC8EA178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ru-RU" altLang="ru-RU"/>
          </a:p>
        </p:txBody>
      </p:sp>
      <p:sp>
        <p:nvSpPr>
          <p:cNvPr id="14340" name="Номер слайда 3">
            <a:extLst>
              <a:ext uri="{FF2B5EF4-FFF2-40B4-BE49-F238E27FC236}">
                <a16:creationId xmlns:a16="http://schemas.microsoft.com/office/drawing/2014/main" id="{2D58E3F6-D642-40FB-8A72-E1AE1019BB5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defTabSz="457200">
              <a:defRPr>
                <a:solidFill>
                  <a:schemeClr val="tx1"/>
                </a:solidFill>
                <a:latin typeface="Calibri" panose="020F0502020204030204" pitchFamily="34" charset="0"/>
              </a:defRPr>
            </a:lvl1pPr>
            <a:lvl2pPr marL="742950" indent="-285750" defTabSz="457200">
              <a:defRPr>
                <a:solidFill>
                  <a:schemeClr val="tx1"/>
                </a:solidFill>
                <a:latin typeface="Calibri" panose="020F0502020204030204" pitchFamily="34" charset="0"/>
              </a:defRPr>
            </a:lvl2pPr>
            <a:lvl3pPr marL="1143000" indent="-228600" defTabSz="457200">
              <a:defRPr>
                <a:solidFill>
                  <a:schemeClr val="tx1"/>
                </a:solidFill>
                <a:latin typeface="Calibri" panose="020F0502020204030204" pitchFamily="34" charset="0"/>
              </a:defRPr>
            </a:lvl3pPr>
            <a:lvl4pPr marL="1600200" indent="-228600" defTabSz="457200">
              <a:defRPr>
                <a:solidFill>
                  <a:schemeClr val="tx1"/>
                </a:solidFill>
                <a:latin typeface="Calibri" panose="020F0502020204030204" pitchFamily="34" charset="0"/>
              </a:defRPr>
            </a:lvl4pPr>
            <a:lvl5pPr marL="2057400" indent="-228600" defTabSz="4572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161F277E-CC85-407F-8124-1A0DF8479E6F}" type="slidenum">
              <a:rPr lang="ru-RU" altLang="ru-RU">
                <a:solidFill>
                  <a:srgbClr val="000000"/>
                </a:solidFill>
              </a:rPr>
              <a:pPr fontAlgn="base">
                <a:spcBef>
                  <a:spcPct val="0"/>
                </a:spcBef>
                <a:spcAft>
                  <a:spcPct val="0"/>
                </a:spcAft>
              </a:pPr>
              <a:t>65</a:t>
            </a:fld>
            <a:endParaRPr lang="ru-RU" altLang="ru-RU">
              <a:solidFill>
                <a:srgbClr val="000000"/>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Образ слайда 1">
            <a:extLst>
              <a:ext uri="{FF2B5EF4-FFF2-40B4-BE49-F238E27FC236}">
                <a16:creationId xmlns:a16="http://schemas.microsoft.com/office/drawing/2014/main" id="{1A3962BE-D8E6-4526-A230-F835FDDB84E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Заметки 2">
            <a:extLst>
              <a:ext uri="{FF2B5EF4-FFF2-40B4-BE49-F238E27FC236}">
                <a16:creationId xmlns:a16="http://schemas.microsoft.com/office/drawing/2014/main" id="{C3640445-3118-40BE-A710-398338CF2AA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ru-RU" altLang="ru-RU"/>
          </a:p>
        </p:txBody>
      </p:sp>
      <p:sp>
        <p:nvSpPr>
          <p:cNvPr id="16388" name="Номер слайда 3">
            <a:extLst>
              <a:ext uri="{FF2B5EF4-FFF2-40B4-BE49-F238E27FC236}">
                <a16:creationId xmlns:a16="http://schemas.microsoft.com/office/drawing/2014/main" id="{CA155923-4F16-477B-81D4-52B848F3073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defTabSz="457200">
              <a:defRPr>
                <a:solidFill>
                  <a:schemeClr val="tx1"/>
                </a:solidFill>
                <a:latin typeface="Calibri" panose="020F0502020204030204" pitchFamily="34" charset="0"/>
              </a:defRPr>
            </a:lvl1pPr>
            <a:lvl2pPr marL="742950" indent="-285750" defTabSz="457200">
              <a:defRPr>
                <a:solidFill>
                  <a:schemeClr val="tx1"/>
                </a:solidFill>
                <a:latin typeface="Calibri" panose="020F0502020204030204" pitchFamily="34" charset="0"/>
              </a:defRPr>
            </a:lvl2pPr>
            <a:lvl3pPr marL="1143000" indent="-228600" defTabSz="457200">
              <a:defRPr>
                <a:solidFill>
                  <a:schemeClr val="tx1"/>
                </a:solidFill>
                <a:latin typeface="Calibri" panose="020F0502020204030204" pitchFamily="34" charset="0"/>
              </a:defRPr>
            </a:lvl3pPr>
            <a:lvl4pPr marL="1600200" indent="-228600" defTabSz="457200">
              <a:defRPr>
                <a:solidFill>
                  <a:schemeClr val="tx1"/>
                </a:solidFill>
                <a:latin typeface="Calibri" panose="020F0502020204030204" pitchFamily="34" charset="0"/>
              </a:defRPr>
            </a:lvl4pPr>
            <a:lvl5pPr marL="2057400" indent="-228600" defTabSz="4572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735BD004-039A-40E1-A4AE-EC5C28D832DB}" type="slidenum">
              <a:rPr lang="ru-RU" altLang="ru-RU">
                <a:solidFill>
                  <a:srgbClr val="000000"/>
                </a:solidFill>
              </a:rPr>
              <a:pPr fontAlgn="base">
                <a:spcBef>
                  <a:spcPct val="0"/>
                </a:spcBef>
                <a:spcAft>
                  <a:spcPct val="0"/>
                </a:spcAft>
              </a:pPr>
              <a:t>66</a:t>
            </a:fld>
            <a:endParaRPr lang="ru-RU" altLang="ru-RU">
              <a:solidFill>
                <a:srgbClr val="000000"/>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03E135A-D861-4CA7-AB47-58660F986342}" type="slidenum">
              <a:rPr kumimoji="0" lang="ru-R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68</a:t>
            </a:fld>
            <a:endParaRPr kumimoji="0" lang="ru-RU"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25170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03E135A-D861-4CA7-AB47-58660F986342}" type="slidenum">
              <a:rPr kumimoji="0" lang="ru-R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83</a:t>
            </a:fld>
            <a:endParaRPr kumimoji="0" lang="ru-R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7985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ru-RU"/>
              <a:t>Образец заголовка</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Date Placeholder 2"/>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ru-RU"/>
              <a:t>Образец заголовка</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ru-RU"/>
              <a:t>Образец заголовка</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ru-RU"/>
              <a:t>Образец заголовка</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ru-RU"/>
              <a:t>Образец заголовка</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ru-RU"/>
              <a:t>Образец текста</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ru-RU"/>
              <a:t>Образец заголовка</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ru-RU"/>
              <a:t>Образец текста</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nchor="ct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ru-RU"/>
              <a:t>Образец заголовка</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a:t>Образец заголовка</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ru-RU"/>
              <a:t>Образец заголовка</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ru-RU"/>
              <a:t>Образец заголовка</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B61BEF0D-F0BB-DE4B-95CE-6DB70DBA9567}" type="datetimeFigureOut">
              <a:rPr lang="en-US" dirty="0"/>
              <a:pPr/>
              <a:t>9/30/2022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9/30/2022</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fcoz.ru/" TargetMode="External"/><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fcoz.ru/" TargetMode="Externa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36BA91D-915C-49E9-BA6D-FB9B677ACAA3}"/>
              </a:ext>
            </a:extLst>
          </p:cNvPr>
          <p:cNvSpPr>
            <a:spLocks noGrp="1"/>
          </p:cNvSpPr>
          <p:nvPr>
            <p:ph type="title"/>
          </p:nvPr>
        </p:nvSpPr>
        <p:spPr>
          <a:xfrm>
            <a:off x="1000909" y="1500326"/>
            <a:ext cx="10190181" cy="3373514"/>
          </a:xfrm>
        </p:spPr>
        <p:txBody>
          <a:bodyPr rtlCol="0">
            <a:normAutofit/>
          </a:bodyPr>
          <a:lstStyle/>
          <a:p>
            <a:pPr algn="ctr"/>
            <a:r>
              <a:rPr lang="ru-RU" sz="4000" b="1" dirty="0">
                <a:solidFill>
                  <a:schemeClr val="bg1"/>
                </a:solidFill>
                <a:latin typeface="Times New Roman" panose="02020603050405020304" pitchFamily="18" charset="0"/>
                <a:cs typeface="Times New Roman" panose="02020603050405020304" pitchFamily="18" charset="0"/>
              </a:rPr>
              <a:t>ВОПРОСЫ ЗАКОНОДАТЕЛЬСТВА И ПРАВОПРИМЕНИТЕЛЬНОЙ ПРАКТИКИ ЗАКОНОДАТЕЛЬСТВА, РЕГУЛИРУЮЩЕГО ОБРАЗОВАТЕЛЬНЫЕ ОТНОШЕНИЯ</a:t>
            </a:r>
            <a:endParaRPr lang="ru-RU" sz="4000" b="1" cap="none" dirty="0">
              <a:solidFill>
                <a:schemeClr val="accent1">
                  <a:lumMod val="75000"/>
                </a:schemeClr>
              </a:solidFill>
              <a:latin typeface="Times New Roman" panose="02020603050405020304" pitchFamily="18" charset="0"/>
              <a:cs typeface="Times New Roman" panose="02020603050405020304" pitchFamily="18" charset="0"/>
            </a:endParaRPr>
          </a:p>
        </p:txBody>
      </p:sp>
      <p:pic>
        <p:nvPicPr>
          <p:cNvPr id="1028" name="Picture 4">
            <a:extLst>
              <a:ext uri="{FF2B5EF4-FFF2-40B4-BE49-F238E27FC236}">
                <a16:creationId xmlns:a16="http://schemas.microsoft.com/office/drawing/2014/main" id="{485BB2FB-DB62-424C-A9D8-35A0F0DDC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83" y="0"/>
            <a:ext cx="1537738" cy="1623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08182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846555" y="61980"/>
            <a:ext cx="9161756" cy="1056606"/>
          </a:xfrm>
        </p:spPr>
        <p:txBody>
          <a:bodyPr>
            <a:normAutofit/>
          </a:bodyPr>
          <a:lstStyle/>
          <a:p>
            <a:pPr algn="ctr"/>
            <a:r>
              <a:rPr lang="ru-RU" sz="2800" b="1" dirty="0">
                <a:solidFill>
                  <a:schemeClr val="bg1"/>
                </a:solidFill>
                <a:latin typeface="Times New Roman" panose="02020603050405020304" pitchFamily="18" charset="0"/>
                <a:cs typeface="Times New Roman" panose="02020603050405020304" pitchFamily="18" charset="0"/>
              </a:rPr>
              <a:t>Федеральный закон от 29 декабря 2012 г. N 273-ФЗ</a:t>
            </a:r>
            <a:br>
              <a:rPr lang="ru-RU" sz="2800" b="1"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a:t>
            </a: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1"/>
            <a:ext cx="1344770" cy="138491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Схема 4">
            <a:extLst>
              <a:ext uri="{FF2B5EF4-FFF2-40B4-BE49-F238E27FC236}">
                <a16:creationId xmlns:a16="http://schemas.microsoft.com/office/drawing/2014/main" id="{53BD78D0-1407-4E0D-8B17-EF4ECCF1540D}"/>
              </a:ext>
            </a:extLst>
          </p:cNvPr>
          <p:cNvGraphicFramePr/>
          <p:nvPr>
            <p:extLst>
              <p:ext uri="{D42A27DB-BD31-4B8C-83A1-F6EECF244321}">
                <p14:modId xmlns:p14="http://schemas.microsoft.com/office/powerpoint/2010/main" val="667059573"/>
              </p:ext>
            </p:extLst>
          </p:nvPr>
        </p:nvGraphicFramePr>
        <p:xfrm>
          <a:off x="1065321" y="1393629"/>
          <a:ext cx="10520039" cy="54643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419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846555" y="61980"/>
            <a:ext cx="9161756" cy="1056606"/>
          </a:xfrm>
        </p:spPr>
        <p:txBody>
          <a:bodyPr>
            <a:normAutofit/>
          </a:bodyPr>
          <a:lstStyle/>
          <a:p>
            <a:pPr algn="ctr"/>
            <a:r>
              <a:rPr lang="ru-RU" sz="2800" b="1" dirty="0">
                <a:solidFill>
                  <a:schemeClr val="bg1"/>
                </a:solidFill>
                <a:latin typeface="Times New Roman" panose="02020603050405020304" pitchFamily="18" charset="0"/>
                <a:cs typeface="Times New Roman" panose="02020603050405020304" pitchFamily="18" charset="0"/>
              </a:rPr>
              <a:t>Федеральный закон от 29 декабря 2012 г. N 273-ФЗ</a:t>
            </a:r>
            <a:br>
              <a:rPr lang="ru-RU" sz="2800" b="1"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a:t>
            </a: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1"/>
            <a:ext cx="1344770" cy="138491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Схема 4">
            <a:extLst>
              <a:ext uri="{FF2B5EF4-FFF2-40B4-BE49-F238E27FC236}">
                <a16:creationId xmlns:a16="http://schemas.microsoft.com/office/drawing/2014/main" id="{53BD78D0-1407-4E0D-8B17-EF4ECCF1540D}"/>
              </a:ext>
            </a:extLst>
          </p:cNvPr>
          <p:cNvGraphicFramePr/>
          <p:nvPr>
            <p:extLst>
              <p:ext uri="{D42A27DB-BD31-4B8C-83A1-F6EECF244321}">
                <p14:modId xmlns:p14="http://schemas.microsoft.com/office/powerpoint/2010/main" val="2730047757"/>
              </p:ext>
            </p:extLst>
          </p:nvPr>
        </p:nvGraphicFramePr>
        <p:xfrm>
          <a:off x="1065321" y="1393629"/>
          <a:ext cx="10980905" cy="54643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506861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846555" y="61980"/>
            <a:ext cx="9161756" cy="1056606"/>
          </a:xfrm>
        </p:spPr>
        <p:txBody>
          <a:bodyPr>
            <a:normAutofit/>
          </a:bodyPr>
          <a:lstStyle/>
          <a:p>
            <a:pPr algn="ctr"/>
            <a:r>
              <a:rPr lang="ru-RU" sz="2800" b="1" dirty="0">
                <a:solidFill>
                  <a:schemeClr val="bg1"/>
                </a:solidFill>
                <a:latin typeface="Times New Roman" panose="02020603050405020304" pitchFamily="18" charset="0"/>
                <a:cs typeface="Times New Roman" panose="02020603050405020304" pitchFamily="18" charset="0"/>
              </a:rPr>
              <a:t>Федеральный закон от 29 декабря 2012 г. N 273-ФЗ</a:t>
            </a:r>
            <a:br>
              <a:rPr lang="ru-RU" sz="2800" b="1"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a:t>
            </a: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1"/>
            <a:ext cx="1183687" cy="121902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Схема 4">
            <a:extLst>
              <a:ext uri="{FF2B5EF4-FFF2-40B4-BE49-F238E27FC236}">
                <a16:creationId xmlns:a16="http://schemas.microsoft.com/office/drawing/2014/main" id="{53BD78D0-1407-4E0D-8B17-EF4ECCF1540D}"/>
              </a:ext>
            </a:extLst>
          </p:cNvPr>
          <p:cNvGraphicFramePr/>
          <p:nvPr>
            <p:extLst>
              <p:ext uri="{D42A27DB-BD31-4B8C-83A1-F6EECF244321}">
                <p14:modId xmlns:p14="http://schemas.microsoft.com/office/powerpoint/2010/main" val="472823604"/>
              </p:ext>
            </p:extLst>
          </p:nvPr>
        </p:nvGraphicFramePr>
        <p:xfrm>
          <a:off x="161511" y="1118587"/>
          <a:ext cx="11864837" cy="56774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48255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846555" y="61980"/>
            <a:ext cx="9161756" cy="1056606"/>
          </a:xfrm>
        </p:spPr>
        <p:txBody>
          <a:bodyPr>
            <a:normAutofit/>
          </a:bodyPr>
          <a:lstStyle/>
          <a:p>
            <a:pPr algn="ctr"/>
            <a:r>
              <a:rPr lang="ru-RU" sz="2800" b="1" dirty="0">
                <a:solidFill>
                  <a:schemeClr val="bg1"/>
                </a:solidFill>
                <a:latin typeface="Times New Roman" panose="02020603050405020304" pitchFamily="18" charset="0"/>
                <a:cs typeface="Times New Roman" panose="02020603050405020304" pitchFamily="18" charset="0"/>
              </a:rPr>
              <a:t>Федеральный закон от 29 декабря 2012 г. N 273-ФЗ</a:t>
            </a:r>
            <a:br>
              <a:rPr lang="ru-RU" sz="2800" b="1"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a:t>
            </a: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1"/>
            <a:ext cx="1183687" cy="121902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Схема 4">
            <a:extLst>
              <a:ext uri="{FF2B5EF4-FFF2-40B4-BE49-F238E27FC236}">
                <a16:creationId xmlns:a16="http://schemas.microsoft.com/office/drawing/2014/main" id="{53BD78D0-1407-4E0D-8B17-EF4ECCF1540D}"/>
              </a:ext>
            </a:extLst>
          </p:cNvPr>
          <p:cNvGraphicFramePr/>
          <p:nvPr>
            <p:extLst>
              <p:ext uri="{D42A27DB-BD31-4B8C-83A1-F6EECF244321}">
                <p14:modId xmlns:p14="http://schemas.microsoft.com/office/powerpoint/2010/main" val="2020762094"/>
              </p:ext>
            </p:extLst>
          </p:nvPr>
        </p:nvGraphicFramePr>
        <p:xfrm>
          <a:off x="2" y="1265233"/>
          <a:ext cx="12191998" cy="56774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978153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846555" y="61980"/>
            <a:ext cx="9161756" cy="1056606"/>
          </a:xfrm>
        </p:spPr>
        <p:txBody>
          <a:bodyPr>
            <a:normAutofit/>
          </a:bodyPr>
          <a:lstStyle/>
          <a:p>
            <a:pPr algn="ctr"/>
            <a:r>
              <a:rPr lang="ru-RU" sz="2800" b="1" dirty="0">
                <a:solidFill>
                  <a:schemeClr val="bg1"/>
                </a:solidFill>
                <a:latin typeface="Times New Roman" panose="02020603050405020304" pitchFamily="18" charset="0"/>
                <a:cs typeface="Times New Roman" panose="02020603050405020304" pitchFamily="18" charset="0"/>
              </a:rPr>
              <a:t>Федеральный закон от 29 декабря 2012 г. N 273-ФЗ</a:t>
            </a:r>
            <a:br>
              <a:rPr lang="ru-RU" sz="2800" b="1"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a:t>
            </a: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 y="1"/>
            <a:ext cx="1183687" cy="121902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Схема 4">
            <a:extLst>
              <a:ext uri="{FF2B5EF4-FFF2-40B4-BE49-F238E27FC236}">
                <a16:creationId xmlns:a16="http://schemas.microsoft.com/office/drawing/2014/main" id="{53BD78D0-1407-4E0D-8B17-EF4ECCF1540D}"/>
              </a:ext>
            </a:extLst>
          </p:cNvPr>
          <p:cNvGraphicFramePr/>
          <p:nvPr>
            <p:extLst>
              <p:ext uri="{D42A27DB-BD31-4B8C-83A1-F6EECF244321}">
                <p14:modId xmlns:p14="http://schemas.microsoft.com/office/powerpoint/2010/main" val="1189042577"/>
              </p:ext>
            </p:extLst>
          </p:nvPr>
        </p:nvGraphicFramePr>
        <p:xfrm>
          <a:off x="2" y="1265233"/>
          <a:ext cx="12191998" cy="56774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36188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322773" y="70858"/>
            <a:ext cx="10795246" cy="1571511"/>
          </a:xfrm>
        </p:spPr>
        <p:txBody>
          <a:bodyPr>
            <a:normAutofit/>
          </a:bodyPr>
          <a:lstStyle/>
          <a:p>
            <a:pPr algn="ctr">
              <a:spcBef>
                <a:spcPts val="0"/>
              </a:spcBef>
              <a:spcAft>
                <a:spcPts val="0"/>
              </a:spcAft>
            </a:pPr>
            <a:r>
              <a:rPr lang="ru-RU" sz="2400" b="1" dirty="0">
                <a:solidFill>
                  <a:schemeClr val="bg1"/>
                </a:solidFill>
                <a:latin typeface="Times New Roman" panose="02020603050405020304" pitchFamily="18" charset="0"/>
                <a:cs typeface="Times New Roman" panose="02020603050405020304" pitchFamily="18" charset="0"/>
              </a:rPr>
              <a:t>РАСПОРЯЖЕНИЕ ПРАВИТЕЛЬСТВА РОССИЙСКОЙ ФЕДЕРАЦИИ от 24 июня 2022 г. № 1688-р «ОБ УТВЕРЖДЕНИИ КОНЦЕПЦИИ ПОДГОТОВКИ ПЕДАГОГИЧЕСКИХ КАДРОВ ДЛЯ СИСТЕМЫ ОБРАЗОВАНИЯ НА ПЕРИОД ДО 2030 ГОДА»</a:t>
            </a:r>
            <a:endParaRPr lang="ru-RU" sz="24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58567" cy="1296140"/>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55A0966C-0446-44C9-818D-0CDEA4925398}"/>
              </a:ext>
            </a:extLst>
          </p:cNvPr>
          <p:cNvSpPr/>
          <p:nvPr/>
        </p:nvSpPr>
        <p:spPr>
          <a:xfrm>
            <a:off x="426128" y="1642369"/>
            <a:ext cx="11567603" cy="4770537"/>
          </a:xfrm>
          <a:prstGeom prst="rect">
            <a:avLst/>
          </a:prstGeom>
        </p:spPr>
        <p:txBody>
          <a:bodyPr wrap="square">
            <a:spAutoFit/>
          </a:bodyPr>
          <a:lstStyle/>
          <a:p>
            <a:pPr indent="252000" algn="just"/>
            <a:r>
              <a:rPr lang="ru-RU" sz="1600" dirty="0">
                <a:solidFill>
                  <a:schemeClr val="bg1"/>
                </a:solidFill>
                <a:latin typeface="Times New Roman" panose="02020603050405020304" pitchFamily="18" charset="0"/>
                <a:cs typeface="Times New Roman" panose="02020603050405020304" pitchFamily="18" charset="0"/>
              </a:rPr>
              <a:t>Правительством РФ утверждена концепция подготовки педагогических кадров для системы образования на период до 2030 года, являющаяся основой для организации деятельности образовательных организаций высшего образования, профессиональных образовательных организаций, организаций дополнительного профессионального образования, осуществляющих подготовку педагогических кадров для системы образования, а также федеральных органов исполнительной власти и органов исполнительной власти субъектов РФ, в ведении которых находятся образовательные организации.</a:t>
            </a:r>
          </a:p>
          <a:p>
            <a:pPr indent="252000" algn="just"/>
            <a:r>
              <a:rPr lang="ru-RU" sz="1600" dirty="0">
                <a:solidFill>
                  <a:schemeClr val="bg1"/>
                </a:solidFill>
                <a:latin typeface="Times New Roman" panose="02020603050405020304" pitchFamily="18" charset="0"/>
                <a:cs typeface="Times New Roman" panose="02020603050405020304" pitchFamily="18" charset="0"/>
              </a:rPr>
              <a:t>Концепция содержит информацию о современном состоянии системы подготовки педагогических кадров в России, определяет цели, принципы, задачи, основные мероприятия и механизмы реализации государственной политики РФ в области подготовки педагогических кадров для системы образования.</a:t>
            </a:r>
          </a:p>
          <a:p>
            <a:pPr indent="252000" algn="just"/>
            <a:r>
              <a:rPr lang="ru-RU" sz="1600" dirty="0">
                <a:solidFill>
                  <a:schemeClr val="bg1"/>
                </a:solidFill>
                <a:latin typeface="Times New Roman" panose="02020603050405020304" pitchFamily="18" charset="0"/>
                <a:cs typeface="Times New Roman" panose="02020603050405020304" pitchFamily="18" charset="0"/>
              </a:rPr>
              <a:t>Реализация мероприятий Концепции осуществляется в 3 этапа: первый этап - 2022 - 2024 годы; второй этап - 2025 - 2027 годы; третий этап - 2028 - 2030 годы.</a:t>
            </a:r>
          </a:p>
          <a:p>
            <a:pPr indent="252000" algn="just"/>
            <a:r>
              <a:rPr lang="ru-RU" sz="1600" dirty="0">
                <a:solidFill>
                  <a:schemeClr val="bg1"/>
                </a:solidFill>
                <a:latin typeface="Times New Roman" panose="02020603050405020304" pitchFamily="18" charset="0"/>
                <a:cs typeface="Times New Roman" panose="02020603050405020304" pitchFamily="18" charset="0"/>
              </a:rPr>
              <a:t>В Концепции также содержится перечень ожидаемых результатов её реализации к 2030 году, среди которых, в частности, внедрение в систему подготовки педагогических кадров единых подходов к процессу воспитания и результатам формирования социальной ответственности личности, гуманитарных, духовно-нравственных и гражданско-патриотических ценностей педагогического образования; внедрение в программы подготовки педагогических кадров профессионального (демонстрационного) экзамена; увеличение приема студентов на обучение по программам подготовки педагогических кадров на условиях договора о целевом обучении; включение в программы подготовки педагогических кадров дисциплин (модулей), направленных на повышение статуса русского языка и литературы, развитие коммуникации на русском языке, подготовку к осуществлению воспитательной деятельности, включая классное руководство и вожатскую деятельность, к работе с обучающимися с разными образовательными потребностями и т.д.</a:t>
            </a:r>
            <a:endParaRPr lang="ru-RU" sz="1600" b="0" i="0" dirty="0">
              <a:solidFill>
                <a:schemeClr val="bg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743785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722268" y="70939"/>
            <a:ext cx="10153612" cy="1154423"/>
          </a:xfrm>
        </p:spPr>
        <p:txBody>
          <a:bodyPr>
            <a:normAutofit fontScale="55000" lnSpcReduction="20000"/>
          </a:bodyPr>
          <a:lstStyle/>
          <a:p>
            <a:pPr algn="ctr">
              <a:lnSpc>
                <a:spcPct val="120000"/>
              </a:lnSpc>
              <a:spcBef>
                <a:spcPts val="0"/>
              </a:spcBef>
              <a:spcAft>
                <a:spcPts val="0"/>
              </a:spcAft>
            </a:pPr>
            <a:r>
              <a:rPr lang="ru-RU" sz="3800" b="1" dirty="0">
                <a:solidFill>
                  <a:schemeClr val="bg1"/>
                </a:solidFill>
                <a:latin typeface="Times New Roman" panose="02020603050405020304" pitchFamily="18" charset="0"/>
                <a:cs typeface="Times New Roman" panose="02020603050405020304" pitchFamily="18" charset="0"/>
              </a:rPr>
              <a:t>ПОСТАНОВЛЕНИЕ ПРАВИТЕЛЬСТВА РОССИЙСКОЙ ФЕДЕРАЦИИ</a:t>
            </a:r>
            <a:endParaRPr lang="ru-RU" sz="3800" dirty="0">
              <a:solidFill>
                <a:schemeClr val="bg1"/>
              </a:solidFill>
              <a:latin typeface="Times New Roman" panose="02020603050405020304" pitchFamily="18" charset="0"/>
              <a:cs typeface="Times New Roman" panose="02020603050405020304" pitchFamily="18" charset="0"/>
            </a:endParaRPr>
          </a:p>
          <a:p>
            <a:pPr algn="ctr">
              <a:lnSpc>
                <a:spcPct val="120000"/>
              </a:lnSpc>
              <a:spcBef>
                <a:spcPts val="0"/>
              </a:spcBef>
              <a:spcAft>
                <a:spcPts val="0"/>
              </a:spcAft>
            </a:pPr>
            <a:r>
              <a:rPr lang="ru-RU" sz="3800" b="1" dirty="0">
                <a:solidFill>
                  <a:schemeClr val="bg1"/>
                </a:solidFill>
                <a:latin typeface="Times New Roman" panose="02020603050405020304" pitchFamily="18" charset="0"/>
                <a:cs typeface="Times New Roman" panose="02020603050405020304" pitchFamily="18" charset="0"/>
              </a:rPr>
              <a:t>от 01 июля 2022 г. № 1195 «ОБ УТВЕРЖДЕНИИ ПРАВИЛ ОСУЩЕСТВЛЕНИЯ ПРОСВЕТИТЕЛЬСКОЙ ДЕЯТЕЛЬНОСТИ»</a:t>
            </a:r>
            <a:endParaRPr lang="ru-RU" sz="38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258726" cy="1296303"/>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DC67F86E-A6A2-414C-BC29-71E8E7363419}"/>
              </a:ext>
            </a:extLst>
          </p:cNvPr>
          <p:cNvSpPr/>
          <p:nvPr/>
        </p:nvSpPr>
        <p:spPr>
          <a:xfrm>
            <a:off x="257453" y="1296303"/>
            <a:ext cx="11864042" cy="5478423"/>
          </a:xfrm>
          <a:prstGeom prst="rect">
            <a:avLst/>
          </a:prstGeom>
        </p:spPr>
        <p:txBody>
          <a:bodyPr wrap="square">
            <a:spAutoFit/>
          </a:bodyPr>
          <a:lstStyle/>
          <a:p>
            <a:pPr indent="288000" algn="just"/>
            <a:r>
              <a:rPr lang="ru-RU" sz="1400" dirty="0">
                <a:solidFill>
                  <a:schemeClr val="bg1"/>
                </a:solidFill>
                <a:latin typeface="Times New Roman" panose="02020603050405020304" pitchFamily="18" charset="0"/>
                <a:cs typeface="Times New Roman" panose="02020603050405020304" pitchFamily="18" charset="0"/>
              </a:rPr>
              <a:t>Постановлением утверждены правила осуществления просветительской деятельности, устанавливающие порядок, условия и формы осуществления просветительской деятельности, а также порядок проведения контроля за ней. Утвержденные положения постановления не распространяются на отношения, связанные с осуществлением просветительской деятельности в рамках культурно-просветительской деятельности религиозных организаций.</a:t>
            </a:r>
          </a:p>
          <a:p>
            <a:pPr indent="288000" algn="just"/>
            <a:r>
              <a:rPr lang="ru-RU" sz="1400" dirty="0">
                <a:solidFill>
                  <a:schemeClr val="bg1"/>
                </a:solidFill>
                <a:latin typeface="Times New Roman" panose="02020603050405020304" pitchFamily="18" charset="0"/>
                <a:cs typeface="Times New Roman" panose="02020603050405020304" pitchFamily="18" charset="0"/>
              </a:rPr>
              <a:t>Установлено, что просветительская деятельность осуществляется органами государственной власти, иными государственными органами, органами местного самоуправления, уполномоченными ими организациями, а также может осуществляться физическими лицами, индивидуальными предпринимателями и (или) юридическими лицами с соблюдением предусмотренных требований. Определено, что просветительская деятельность может реализовываться в форме лекций, презентаций, семинаров, мастер-классов, круглых столов, дискуссий и иных формах, в том числе с использованием информационно-телекоммуникационной сети «Интернет».</a:t>
            </a:r>
          </a:p>
          <a:p>
            <a:pPr indent="288000" algn="just"/>
            <a:r>
              <a:rPr lang="ru-RU" sz="1400" dirty="0">
                <a:solidFill>
                  <a:schemeClr val="bg1"/>
                </a:solidFill>
                <a:latin typeface="Times New Roman" panose="02020603050405020304" pitchFamily="18" charset="0"/>
                <a:cs typeface="Times New Roman" panose="02020603050405020304" pitchFamily="18" charset="0"/>
              </a:rPr>
              <a:t>Закреплена обязанность организатора просветительской деятельности, признанного в соответствии с законодательством РФ лицом, выполняющим функции иностранного агента, сопровождать сообщения и материалы, распространяемые на территории РФ, указанием на то, что эти сообщения и материалы созданы и (или) распространены лицом, выполняющим функции иностранного агента.</a:t>
            </a:r>
            <a:br>
              <a:rPr lang="ru-RU" sz="1400" dirty="0">
                <a:solidFill>
                  <a:schemeClr val="bg1"/>
                </a:solidFill>
                <a:latin typeface="Times New Roman" panose="02020603050405020304" pitchFamily="18" charset="0"/>
                <a:cs typeface="Times New Roman" panose="02020603050405020304" pitchFamily="18" charset="0"/>
              </a:rPr>
            </a:br>
            <a:r>
              <a:rPr lang="ru-RU" sz="1400" dirty="0">
                <a:solidFill>
                  <a:schemeClr val="bg1"/>
                </a:solidFill>
                <a:latin typeface="Times New Roman" panose="02020603050405020304" pitchFamily="18" charset="0"/>
                <a:cs typeface="Times New Roman" panose="02020603050405020304" pitchFamily="18" charset="0"/>
              </a:rPr>
              <a:t>Предусмотрен механизм осуществления контроля за осуществлением просветительской деятельности без взаимодействия с организатором просветительской деятельности. Предусматривается заявительный характер направления в уполномоченный федеральный орган исполнительной власти (</a:t>
            </a:r>
            <a:r>
              <a:rPr lang="ru-RU" sz="1400" dirty="0" err="1">
                <a:solidFill>
                  <a:schemeClr val="bg1"/>
                </a:solidFill>
                <a:latin typeface="Times New Roman" panose="02020603050405020304" pitchFamily="18" charset="0"/>
                <a:cs typeface="Times New Roman" panose="02020603050405020304" pitchFamily="18" charset="0"/>
              </a:rPr>
              <a:t>Минпросвещения</a:t>
            </a:r>
            <a:r>
              <a:rPr lang="ru-RU" sz="1400" dirty="0">
                <a:solidFill>
                  <a:schemeClr val="bg1"/>
                </a:solidFill>
                <a:latin typeface="Times New Roman" panose="02020603050405020304" pitchFamily="18" charset="0"/>
                <a:cs typeface="Times New Roman" panose="02020603050405020304" pitchFamily="18" charset="0"/>
              </a:rPr>
              <a:t> России) требований о прекращении распространения информации в случае установления фактов возможного распространения при осуществлении просветительской деятельности информации с нарушением требований законодательства РФ и (или) Правил осуществления просветительской деятельности.</a:t>
            </a:r>
          </a:p>
          <a:p>
            <a:pPr indent="288000" algn="just"/>
            <a:r>
              <a:rPr lang="ru-RU" sz="1400" dirty="0">
                <a:solidFill>
                  <a:schemeClr val="bg1"/>
                </a:solidFill>
                <a:latin typeface="Times New Roman" panose="02020603050405020304" pitchFamily="18" charset="0"/>
                <a:cs typeface="Times New Roman" panose="02020603050405020304" pitchFamily="18" charset="0"/>
              </a:rPr>
              <a:t>Предусмотрена необходимость подготовки и представления организатором просветительской деятельности, осуществляющим такую деятельность в отношении несовершеннолетних и с привлечением средств бюджетов бюджетной системы РФ, программы просветительской деятельности в уполномоченный федеральный орган исполнительной власти в уведомительном порядке в срок не позднее тридцати рабочих дней до предполагаемой даты начала ее реализации.</a:t>
            </a:r>
          </a:p>
          <a:p>
            <a:pPr indent="288000" algn="just"/>
            <a:r>
              <a:rPr lang="ru-RU" sz="1400" dirty="0" err="1">
                <a:solidFill>
                  <a:schemeClr val="bg1"/>
                </a:solidFill>
                <a:latin typeface="Times New Roman" panose="02020603050405020304" pitchFamily="18" charset="0"/>
                <a:cs typeface="Times New Roman" panose="02020603050405020304" pitchFamily="18" charset="0"/>
              </a:rPr>
              <a:t>Минпросвещения</a:t>
            </a:r>
            <a:r>
              <a:rPr lang="ru-RU" sz="1400" dirty="0">
                <a:solidFill>
                  <a:schemeClr val="bg1"/>
                </a:solidFill>
                <a:latin typeface="Times New Roman" panose="02020603050405020304" pitchFamily="18" charset="0"/>
                <a:cs typeface="Times New Roman" panose="02020603050405020304" pitchFamily="18" charset="0"/>
              </a:rPr>
              <a:t> России при рассмотрении программы просветительской деятельности наделяется правом проведения её оценки на предмет соответствия требованиям законодательства РФ, а также документам стратегического планирования, а в случае выявления какого-либо несоответствия уполномочено уведомить организатора просветительской деятельности о необходимости устранения причин и условий такого несоответствия не позднее пяти рабочих дней до предполагаемой даты начала реализации программы просветительской деятельности.</a:t>
            </a:r>
          </a:p>
        </p:txBody>
      </p:sp>
    </p:spTree>
    <p:extLst>
      <p:ext uri="{BB962C8B-B14F-4D97-AF65-F5344CB8AC3E}">
        <p14:creationId xmlns:p14="http://schemas.microsoft.com/office/powerpoint/2010/main" val="7503923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704512" y="79735"/>
            <a:ext cx="10085033" cy="1367325"/>
          </a:xfrm>
        </p:spPr>
        <p:txBody>
          <a:bodyPr>
            <a:normAutofit/>
          </a:bodyPr>
          <a:lstStyle/>
          <a:p>
            <a:pPr algn="ctr">
              <a:spcBef>
                <a:spcPts val="0"/>
              </a:spcBef>
              <a:spcAft>
                <a:spcPts val="0"/>
              </a:spcAft>
            </a:pPr>
            <a:r>
              <a:rPr lang="ru-RU" sz="2400" b="1" dirty="0">
                <a:solidFill>
                  <a:schemeClr val="bg1"/>
                </a:solidFill>
                <a:latin typeface="Times New Roman" panose="02020603050405020304" pitchFamily="18" charset="0"/>
                <a:cs typeface="Times New Roman" panose="02020603050405020304" pitchFamily="18" charset="0"/>
              </a:rPr>
              <a:t>ПИСЬМО</a:t>
            </a:r>
            <a:r>
              <a:rPr lang="ru-RU" sz="2400" dirty="0">
                <a:solidFill>
                  <a:schemeClr val="bg1"/>
                </a:solidFill>
                <a:latin typeface="Times New Roman" panose="02020603050405020304" pitchFamily="18" charset="0"/>
                <a:cs typeface="Times New Roman" panose="02020603050405020304" pitchFamily="18" charset="0"/>
              </a:rPr>
              <a:t> </a:t>
            </a:r>
            <a:r>
              <a:rPr lang="ru-RU" sz="2400" b="1" dirty="0">
                <a:solidFill>
                  <a:schemeClr val="bg1"/>
                </a:solidFill>
                <a:latin typeface="Times New Roman" panose="02020603050405020304" pitchFamily="18" charset="0"/>
                <a:cs typeface="Times New Roman" panose="02020603050405020304" pitchFamily="18" charset="0"/>
              </a:rPr>
              <a:t>МИНИСТЕРСТВА ПРОСВЕЩЕНИЯ РОССИЙСКОЙ ФЕДЕРАЦИИ</a:t>
            </a:r>
            <a:r>
              <a:rPr lang="ru-RU" sz="2400" dirty="0">
                <a:solidFill>
                  <a:schemeClr val="bg1"/>
                </a:solidFill>
                <a:latin typeface="Times New Roman" panose="02020603050405020304" pitchFamily="18" charset="0"/>
                <a:cs typeface="Times New Roman" panose="02020603050405020304" pitchFamily="18" charset="0"/>
              </a:rPr>
              <a:t> </a:t>
            </a:r>
            <a:r>
              <a:rPr lang="ru-RU" sz="2400" b="1" dirty="0">
                <a:solidFill>
                  <a:schemeClr val="bg1"/>
                </a:solidFill>
                <a:latin typeface="Times New Roman" panose="02020603050405020304" pitchFamily="18" charset="0"/>
                <a:cs typeface="Times New Roman" panose="02020603050405020304" pitchFamily="18" charset="0"/>
              </a:rPr>
              <a:t>от 05 июля 2022 г. № ТВ-1290/03</a:t>
            </a:r>
            <a:endParaRPr lang="ru-RU" sz="2400" dirty="0">
              <a:solidFill>
                <a:schemeClr val="bg1"/>
              </a:solidFill>
              <a:latin typeface="Times New Roman" panose="02020603050405020304" pitchFamily="18" charset="0"/>
              <a:cs typeface="Times New Roman" panose="02020603050405020304" pitchFamily="18" charset="0"/>
            </a:endParaRPr>
          </a:p>
          <a:p>
            <a:pPr algn="ctr">
              <a:spcBef>
                <a:spcPts val="0"/>
              </a:spcBef>
              <a:spcAft>
                <a:spcPts val="0"/>
              </a:spcAft>
            </a:pPr>
            <a:r>
              <a:rPr lang="ru-RU" sz="2400" b="1" dirty="0">
                <a:solidFill>
                  <a:schemeClr val="bg1"/>
                </a:solidFill>
                <a:latin typeface="Times New Roman" panose="02020603050405020304" pitchFamily="18" charset="0"/>
                <a:cs typeface="Times New Roman" panose="02020603050405020304" pitchFamily="18" charset="0"/>
              </a:rPr>
              <a:t>«О НАПРАВЛЕНИИ МЕТОДИЧЕСКИХ РЕКОМЕНДАЦИЙ»</a:t>
            </a:r>
            <a:endParaRPr lang="ru-RU" sz="24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1"/>
            <a:ext cx="1258567" cy="1296140"/>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2B06D8E3-EB17-47E6-BA6A-F0387C545BDD}"/>
              </a:ext>
            </a:extLst>
          </p:cNvPr>
          <p:cNvSpPr/>
          <p:nvPr/>
        </p:nvSpPr>
        <p:spPr>
          <a:xfrm>
            <a:off x="514905" y="1438184"/>
            <a:ext cx="11274640" cy="5262979"/>
          </a:xfrm>
          <a:prstGeom prst="rect">
            <a:avLst/>
          </a:prstGeom>
        </p:spPr>
        <p:txBody>
          <a:bodyPr wrap="square">
            <a:spAutoFit/>
          </a:bodyPr>
          <a:lstStyle/>
          <a:p>
            <a:pPr indent="288000" algn="just"/>
            <a:r>
              <a:rPr lang="ru-RU" sz="2000" dirty="0">
                <a:solidFill>
                  <a:srgbClr val="212C3C"/>
                </a:solidFill>
                <a:latin typeface="Times New Roman" panose="02020603050405020304" pitchFamily="18" charset="0"/>
                <a:cs typeface="Times New Roman" panose="02020603050405020304" pitchFamily="18" charset="0"/>
              </a:rPr>
              <a:t>В письме содержатся методические рекомендации по организации внеурочной деятельности в рамках реализации обновленных федеральных государственных образовательных стандартов начального общего и основного общего образования, утвержденных приказами </a:t>
            </a:r>
            <a:r>
              <a:rPr lang="ru-RU" sz="2000" dirty="0" err="1">
                <a:solidFill>
                  <a:srgbClr val="212C3C"/>
                </a:solidFill>
                <a:latin typeface="Times New Roman" panose="02020603050405020304" pitchFamily="18" charset="0"/>
                <a:cs typeface="Times New Roman" panose="02020603050405020304" pitchFamily="18" charset="0"/>
              </a:rPr>
              <a:t>Минпросвещения</a:t>
            </a:r>
            <a:r>
              <a:rPr lang="ru-RU" sz="2000" dirty="0">
                <a:solidFill>
                  <a:srgbClr val="212C3C"/>
                </a:solidFill>
                <a:latin typeface="Times New Roman" panose="02020603050405020304" pitchFamily="18" charset="0"/>
                <a:cs typeface="Times New Roman" panose="02020603050405020304" pitchFamily="18" charset="0"/>
              </a:rPr>
              <a:t> России от 31 мая 2021 г. № 286 «Об утверждении федерального государственного образовательного стандарта начального общего образования» и № 287 «Об утверждении федерального государственного образовательного стандарта основного общего образования».</a:t>
            </a:r>
          </a:p>
          <a:p>
            <a:pPr indent="288000" algn="just"/>
            <a:r>
              <a:rPr lang="ru-RU" sz="2000" dirty="0">
                <a:solidFill>
                  <a:srgbClr val="212C3C"/>
                </a:solidFill>
                <a:latin typeface="Times New Roman" panose="02020603050405020304" pitchFamily="18" charset="0"/>
                <a:cs typeface="Times New Roman" panose="02020603050405020304" pitchFamily="18" charset="0"/>
              </a:rPr>
              <a:t>Целью данного информационно-методического письма является рассмотрение основных особенностей реализации внеурочной деятельности, как неотъемлемой части образовательного процесса, а также определение посредством ее организации способов достижения единства образовательного пространства РФ, обеспечения преемственности содержания образовательных программ начального общего и основного общего образования, возможности формирования образовательных программ различного уровня сложности и направленности с учетом образовательных потребностей и способностей обучающихся, включая одаренных детей, детей с ограниченными возможностями здоровья, создание условий для развития воспитательной среды, реализация рабочих программ воспитания и календарных планов воспитательной работы.</a:t>
            </a:r>
          </a:p>
          <a:p>
            <a:br>
              <a:rPr lang="ru-RU" dirty="0"/>
            </a:br>
            <a:endParaRPr lang="ru-RU" dirty="0"/>
          </a:p>
        </p:txBody>
      </p:sp>
    </p:spTree>
    <p:extLst>
      <p:ext uri="{BB962C8B-B14F-4D97-AF65-F5344CB8AC3E}">
        <p14:creationId xmlns:p14="http://schemas.microsoft.com/office/powerpoint/2010/main" val="39028820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344771" y="88776"/>
            <a:ext cx="10847229" cy="1367161"/>
          </a:xfrm>
        </p:spPr>
        <p:txBody>
          <a:bodyPr>
            <a:normAutofit fontScale="92500"/>
          </a:bodyPr>
          <a:lstStyle/>
          <a:p>
            <a:pPr algn="ctr">
              <a:spcBef>
                <a:spcPts val="0"/>
              </a:spcBef>
              <a:spcAft>
                <a:spcPts val="0"/>
              </a:spcAft>
            </a:pPr>
            <a:r>
              <a:rPr lang="ru-RU" sz="2400" b="1" dirty="0">
                <a:solidFill>
                  <a:schemeClr val="bg1"/>
                </a:solidFill>
                <a:latin typeface="Times New Roman" panose="02020603050405020304" pitchFamily="18" charset="0"/>
                <a:cs typeface="Times New Roman" panose="02020603050405020304" pitchFamily="18" charset="0"/>
              </a:rPr>
              <a:t>ПРИКАЗ МИНИСТЕРСТВА НАУКИ И ВЫСШЕГО ОБРАЗОВАНИЯ РОССИЙСКОЙ ФЕДЕРАЦИИ от 22 июня 2022 г. № 566  «ОБ УТВЕРЖДЕНИИ ПОРЯДКА </a:t>
            </a:r>
            <a:r>
              <a:rPr lang="ru-RU" sz="2500" b="1" dirty="0">
                <a:solidFill>
                  <a:schemeClr val="bg1"/>
                </a:solidFill>
                <a:latin typeface="Times New Roman" panose="02020603050405020304" pitchFamily="18" charset="0"/>
                <a:cs typeface="Times New Roman" panose="02020603050405020304" pitchFamily="18" charset="0"/>
              </a:rPr>
              <a:t>ПРОВЕДЕНИЯ</a:t>
            </a:r>
            <a:r>
              <a:rPr lang="ru-RU" sz="2400" b="1" dirty="0">
                <a:solidFill>
                  <a:schemeClr val="bg1"/>
                </a:solidFill>
                <a:latin typeface="Times New Roman" panose="02020603050405020304" pitchFamily="18" charset="0"/>
                <a:cs typeface="Times New Roman" panose="02020603050405020304" pitchFamily="18" charset="0"/>
              </a:rPr>
              <a:t> ОЛИМПИАД ШКОЛЬНИКОВ»</a:t>
            </a:r>
            <a:endParaRPr lang="ru-RU" sz="2400" dirty="0">
              <a:solidFill>
                <a:schemeClr val="bg1"/>
              </a:solidFill>
              <a:latin typeface="Times New Roman" panose="02020603050405020304" pitchFamily="18" charset="0"/>
              <a:cs typeface="Times New Roman" panose="02020603050405020304" pitchFamily="18" charset="0"/>
            </a:endParaRPr>
          </a:p>
          <a:p>
            <a:pPr>
              <a:spcBef>
                <a:spcPts val="0"/>
              </a:spcBef>
              <a:spcAft>
                <a:spcPts val="0"/>
              </a:spcAft>
            </a:pPr>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1020"/>
            <a:ext cx="1344771" cy="1384917"/>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45BCB561-B014-4ACE-9B49-150D6C8EF76D}"/>
              </a:ext>
            </a:extLst>
          </p:cNvPr>
          <p:cNvSpPr/>
          <p:nvPr/>
        </p:nvSpPr>
        <p:spPr>
          <a:xfrm>
            <a:off x="497151" y="1553592"/>
            <a:ext cx="11407804" cy="4647426"/>
          </a:xfrm>
          <a:prstGeom prst="rect">
            <a:avLst/>
          </a:prstGeom>
        </p:spPr>
        <p:txBody>
          <a:bodyPr wrap="square">
            <a:spAutoFit/>
          </a:bodyPr>
          <a:lstStyle/>
          <a:p>
            <a:pPr indent="288000" algn="just"/>
            <a:r>
              <a:rPr lang="ru-RU" sz="2000" dirty="0">
                <a:solidFill>
                  <a:srgbClr val="212C3C"/>
                </a:solidFill>
                <a:latin typeface="Times New Roman" panose="02020603050405020304" pitchFamily="18" charset="0"/>
                <a:cs typeface="Times New Roman" panose="02020603050405020304" pitchFamily="18" charset="0"/>
              </a:rPr>
              <a:t>Приказом утвержден порядок проведения олимпиад школьников, в котором определены правила проведения олимпиад школьников и установлены критерии определения уровней олимпиад, а также образцы дипломов победителей и призеров олимпиад. Определены цели, сроки, рабочий язык проведения олимпиад, минимальное количество этапов, установлены особенности проведения заключительного этапа, закреплены организаторы и оргкомитет проведения олимпиад, их состав и полномочия, а также права и обязанности участников олимпиады. Установлено, что перечень олимпиад и их уровни на соответствующий учебный год утверждаются Минобрнауки России по согласованию с </a:t>
            </a:r>
            <a:r>
              <a:rPr lang="ru-RU" sz="2000" dirty="0" err="1">
                <a:solidFill>
                  <a:srgbClr val="212C3C"/>
                </a:solidFill>
                <a:latin typeface="Times New Roman" panose="02020603050405020304" pitchFamily="18" charset="0"/>
                <a:cs typeface="Times New Roman" panose="02020603050405020304" pitchFamily="18" charset="0"/>
              </a:rPr>
              <a:t>Минпросвещения</a:t>
            </a:r>
            <a:r>
              <a:rPr lang="ru-RU" sz="2000" dirty="0">
                <a:solidFill>
                  <a:srgbClr val="212C3C"/>
                </a:solidFill>
                <a:latin typeface="Times New Roman" panose="02020603050405020304" pitchFamily="18" charset="0"/>
                <a:cs typeface="Times New Roman" panose="02020603050405020304" pitchFamily="18" charset="0"/>
              </a:rPr>
              <a:t> России на предстоящий учебный год до 1 сентября. Отмечено, что взимание платы за участие в олимпиадах не допускается. Порядок не распространяется на всероссийскую олимпиаду школьников.</a:t>
            </a:r>
          </a:p>
          <a:p>
            <a:pPr indent="288000" algn="just"/>
            <a:r>
              <a:rPr lang="ru-RU" sz="2000" dirty="0">
                <a:solidFill>
                  <a:srgbClr val="212C3C"/>
                </a:solidFill>
                <a:latin typeface="Times New Roman" panose="02020603050405020304" pitchFamily="18" charset="0"/>
                <a:cs typeface="Times New Roman" panose="02020603050405020304" pitchFamily="18" charset="0"/>
              </a:rPr>
              <a:t>Признан утратившим силу приказ Минобрнауки России от 4.04.2014 г. № 267 «Об утверждении Порядка проведения олимпиад школьников» с внесенными в него изменениями. </a:t>
            </a:r>
          </a:p>
          <a:p>
            <a:pPr indent="288000" algn="just"/>
            <a:r>
              <a:rPr lang="ru-RU" sz="2000" dirty="0">
                <a:solidFill>
                  <a:srgbClr val="212C3C"/>
                </a:solidFill>
                <a:latin typeface="Times New Roman" panose="02020603050405020304" pitchFamily="18" charset="0"/>
                <a:cs typeface="Times New Roman" panose="02020603050405020304" pitchFamily="18" charset="0"/>
              </a:rPr>
              <a:t>Приказ вступает в силу с 2 августа 2022 года.</a:t>
            </a:r>
          </a:p>
          <a:p>
            <a:br>
              <a:rPr lang="ru-RU" dirty="0"/>
            </a:br>
            <a:endParaRPr lang="ru-RU" dirty="0"/>
          </a:p>
        </p:txBody>
      </p:sp>
    </p:spTree>
    <p:extLst>
      <p:ext uri="{BB962C8B-B14F-4D97-AF65-F5344CB8AC3E}">
        <p14:creationId xmlns:p14="http://schemas.microsoft.com/office/powerpoint/2010/main" val="22434336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310289" y="70858"/>
            <a:ext cx="10718954" cy="1615899"/>
          </a:xfrm>
        </p:spPr>
        <p:txBody>
          <a:bodyPr>
            <a:normAutofit fontScale="62500" lnSpcReduction="20000"/>
          </a:bodyPr>
          <a:lstStyle/>
          <a:p>
            <a:pPr algn="ctr">
              <a:lnSpc>
                <a:spcPct val="120000"/>
              </a:lnSpc>
              <a:spcBef>
                <a:spcPts val="0"/>
              </a:spcBef>
              <a:spcAft>
                <a:spcPts val="0"/>
              </a:spcAft>
            </a:pPr>
            <a:r>
              <a:rPr lang="ru-RU" sz="3200" b="1" dirty="0">
                <a:solidFill>
                  <a:schemeClr val="bg1"/>
                </a:solidFill>
                <a:latin typeface="Times New Roman" panose="02020603050405020304" pitchFamily="18" charset="0"/>
                <a:cs typeface="Times New Roman" panose="02020603050405020304" pitchFamily="18" charset="0"/>
              </a:rPr>
              <a:t>ПОСТАНОВЛЕНИЕ ПРАВИТЕЛЬСТВА РОССИЙСКОЙ ФЕДЕРАЦИИ</a:t>
            </a:r>
            <a:endParaRPr lang="ru-RU" sz="3200" dirty="0">
              <a:solidFill>
                <a:schemeClr val="bg1"/>
              </a:solidFill>
              <a:latin typeface="Times New Roman" panose="02020603050405020304" pitchFamily="18" charset="0"/>
              <a:cs typeface="Times New Roman" panose="02020603050405020304" pitchFamily="18" charset="0"/>
            </a:endParaRPr>
          </a:p>
          <a:p>
            <a:pPr algn="ctr">
              <a:lnSpc>
                <a:spcPct val="120000"/>
              </a:lnSpc>
              <a:spcBef>
                <a:spcPts val="0"/>
              </a:spcBef>
              <a:spcAft>
                <a:spcPts val="0"/>
              </a:spcAft>
            </a:pPr>
            <a:r>
              <a:rPr lang="ru-RU" sz="3200" b="1" dirty="0">
                <a:solidFill>
                  <a:schemeClr val="bg1"/>
                </a:solidFill>
                <a:latin typeface="Times New Roman" panose="02020603050405020304" pitchFamily="18" charset="0"/>
                <a:cs typeface="Times New Roman" panose="02020603050405020304" pitchFamily="18" charset="0"/>
              </a:rPr>
              <a:t>от 29 июля 2022 г. № 1352</a:t>
            </a:r>
            <a:r>
              <a:rPr lang="ru-RU" sz="3200" dirty="0">
                <a:solidFill>
                  <a:schemeClr val="bg1"/>
                </a:solidFill>
                <a:latin typeface="Times New Roman" panose="02020603050405020304" pitchFamily="18" charset="0"/>
                <a:cs typeface="Times New Roman" panose="02020603050405020304" pitchFamily="18" charset="0"/>
              </a:rPr>
              <a:t> «</a:t>
            </a:r>
            <a:r>
              <a:rPr lang="ru-RU" sz="3200" b="1" dirty="0">
                <a:solidFill>
                  <a:schemeClr val="bg1"/>
                </a:solidFill>
                <a:latin typeface="Times New Roman" panose="02020603050405020304" pitchFamily="18" charset="0"/>
                <a:cs typeface="Times New Roman" panose="02020603050405020304" pitchFamily="18" charset="0"/>
              </a:rPr>
              <a:t>О ГРАНТОВОЙ ПОДДЕРЖКЕ ТАЛАНТЛИВЫХ ИНОСТРАННЫХ ГРАЖДАН И ЛИЦ БЕЗ ГРАЖДАНСТВА, ОБУЧАЮЩИХСЯ В РОССИЙСКИХ ОРГАНИЗАЦИЯХ, ОСУЩЕСТВЛЯЮЩИХ ОБРАЗОВАТЕЛЬНУЮ ДЕЯТЕЛЬНОСТЬ НА ТЕРРИТОРИИ РОССИЙСКОЙ ФЕДЕРАЦИИ»</a:t>
            </a:r>
            <a:endParaRPr lang="ru-RU" sz="32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10289" cy="1349406"/>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EB00524C-F014-4907-8FB4-A12BFADF2E7A}"/>
              </a:ext>
            </a:extLst>
          </p:cNvPr>
          <p:cNvSpPr/>
          <p:nvPr/>
        </p:nvSpPr>
        <p:spPr>
          <a:xfrm>
            <a:off x="230819" y="1686757"/>
            <a:ext cx="11798424" cy="4893647"/>
          </a:xfrm>
          <a:prstGeom prst="rect">
            <a:avLst/>
          </a:prstGeom>
        </p:spPr>
        <p:txBody>
          <a:bodyPr wrap="square">
            <a:spAutoFit/>
          </a:bodyPr>
          <a:lstStyle/>
          <a:p>
            <a:pPr indent="288000" algn="just"/>
            <a:r>
              <a:rPr lang="ru-RU" sz="1300" dirty="0">
                <a:solidFill>
                  <a:srgbClr val="212C3C"/>
                </a:solidFill>
                <a:latin typeface="Times New Roman" panose="02020603050405020304" pitchFamily="18" charset="0"/>
                <a:cs typeface="Times New Roman" panose="02020603050405020304" pitchFamily="18" charset="0"/>
              </a:rPr>
              <a:t>Постановлением утверждены следующие документы:</a:t>
            </a:r>
          </a:p>
          <a:p>
            <a:pPr indent="288000" algn="just"/>
            <a:r>
              <a:rPr lang="ru-RU" sz="1300" dirty="0">
                <a:solidFill>
                  <a:srgbClr val="212C3C"/>
                </a:solidFill>
                <a:latin typeface="Times New Roman" panose="02020603050405020304" pitchFamily="18" charset="0"/>
                <a:cs typeface="Times New Roman" panose="02020603050405020304" pitchFamily="18" charset="0"/>
              </a:rPr>
              <a:t>Положение о грантовой поддержке талантливых иностранных граждан и лиц без гражданства, обучающихся в российских организациях, осуществляющих образовательную деятельность на территории Российской Федерации, устанавливающее порядок конкурсного отбора указанных лиц для предоставления им грантовой поддержки за счет бюджетных ассигнований федерального бюджета, а также порядок ее предоставления;</a:t>
            </a:r>
          </a:p>
          <a:p>
            <a:pPr indent="288000" algn="just"/>
            <a:r>
              <a:rPr lang="ru-RU" sz="1300" dirty="0">
                <a:solidFill>
                  <a:srgbClr val="212C3C"/>
                </a:solidFill>
                <a:latin typeface="Times New Roman" panose="02020603050405020304" pitchFamily="18" charset="0"/>
                <a:cs typeface="Times New Roman" panose="02020603050405020304" pitchFamily="18" charset="0"/>
              </a:rPr>
              <a:t>Правила предоставления гранта в форме субсидии из федерального бюджета на создание системы грантовой поддержки талантливых иностранных граждан и лиц без гражданства, обучающихся в российских организациях, осуществляющих образовательную деятельность на территории Российской Федерации, устанавливающие цели, условия и порядок предоставления указанного гранта.</a:t>
            </a:r>
          </a:p>
          <a:p>
            <a:pPr indent="288000" algn="just"/>
            <a:r>
              <a:rPr lang="ru-RU" sz="1300" dirty="0">
                <a:solidFill>
                  <a:srgbClr val="212C3C"/>
                </a:solidFill>
                <a:latin typeface="Times New Roman" panose="02020603050405020304" pitchFamily="18" charset="0"/>
                <a:cs typeface="Times New Roman" panose="02020603050405020304" pitchFamily="18" charset="0"/>
              </a:rPr>
              <a:t>Определены категории граждан, которым начиная с 2023 года в рамках федерального проекта «Россия - привлекательная для учебы и работы страна» государственной программы РФ «Научно-технологическое развитие Российской Федерации» ежегодно предоставляется грантовая поддержка талантливых иностранных граждан и лиц без гражданства, обучающихся в российских организациях, осуществляющих образовательную деятельность на территории РФ:</a:t>
            </a:r>
          </a:p>
          <a:p>
            <a:pPr indent="288000" algn="just"/>
            <a:r>
              <a:rPr lang="ru-RU" sz="1300" dirty="0">
                <a:solidFill>
                  <a:srgbClr val="212C3C"/>
                </a:solidFill>
                <a:latin typeface="Times New Roman" panose="02020603050405020304" pitchFamily="18" charset="0"/>
                <a:cs typeface="Times New Roman" panose="02020603050405020304" pitchFamily="18" charset="0"/>
              </a:rPr>
              <a:t>- обучающиеся по очной форме обучения по программам бакалавриата, программам специалитета и программам магистратуры - в количестве, не превышающем 1500 человек;</a:t>
            </a:r>
          </a:p>
          <a:p>
            <a:pPr indent="288000" algn="just"/>
            <a:r>
              <a:rPr lang="ru-RU" sz="1300" dirty="0">
                <a:solidFill>
                  <a:srgbClr val="212C3C"/>
                </a:solidFill>
                <a:latin typeface="Times New Roman" panose="02020603050405020304" pitchFamily="18" charset="0"/>
                <a:cs typeface="Times New Roman" panose="02020603050405020304" pitchFamily="18" charset="0"/>
              </a:rPr>
              <a:t>- обучающиеся по очной или очно-заочной форме обучения по программам магистратуры и программам ординатуры, по очной форме обучения по программам подготовки научных и научно-педагогических кадров в аспирантуре и совмещающие обучение с трудовой деятельностью на территории РФ, - в количестве, не превышающем 4000 человек;</a:t>
            </a:r>
          </a:p>
          <a:p>
            <a:pPr indent="288000" algn="just"/>
            <a:r>
              <a:rPr lang="ru-RU" sz="1300" dirty="0">
                <a:solidFill>
                  <a:srgbClr val="212C3C"/>
                </a:solidFill>
                <a:latin typeface="Times New Roman" panose="02020603050405020304" pitchFamily="18" charset="0"/>
                <a:cs typeface="Times New Roman" panose="02020603050405020304" pitchFamily="18" charset="0"/>
              </a:rPr>
              <a:t>- обучающиеся по очной форме обучения по дополнительным профессиональным программам - программам повышения квалификации, взявшие на себя обязательство по осуществлению трудовой деятельности на территории Российской Федерации, - в количестве, не превышающем 3000 человек.</a:t>
            </a:r>
          </a:p>
          <a:p>
            <a:pPr indent="288000" algn="just"/>
            <a:r>
              <a:rPr lang="ru-RU" sz="1300" dirty="0">
                <a:solidFill>
                  <a:srgbClr val="212C3C"/>
                </a:solidFill>
                <a:latin typeface="Times New Roman" panose="02020603050405020304" pitchFamily="18" charset="0"/>
                <a:cs typeface="Times New Roman" panose="02020603050405020304" pitchFamily="18" charset="0"/>
              </a:rPr>
              <a:t>Закреплена грантовая поддержка, которая, в зависимости от категории иностранных граждан, предусматривает оплату транспортных расходов, связанных с прибытием к месту обучения на территории РФ для освоения соответствующей образовательной программы и убытием в государство гражданства или постоянного проживания по окончании обучения, а также с посещением государства гражданства или постоянного проживания один раз за период обучения во время летних каникул при условии прохождения промежуточных аттестаций по всем предметам с оценкой успеваемости не менее чем «хорошо» в соответствующем учебном году; ежемесячные денежные выплаты при условии прохождения промежуточной аттестации по всем предметам с оценкой успеваемости не менее чем «хорошо»; приобретение полиса добровольного медицинского страхования на период обучения; компенсацию оплаты проживания в общежитии образовательной организации, в которой иностранный гражданин проходит обучение, и т.д.</a:t>
            </a:r>
          </a:p>
        </p:txBody>
      </p:sp>
    </p:spTree>
    <p:extLst>
      <p:ext uri="{BB962C8B-B14F-4D97-AF65-F5344CB8AC3E}">
        <p14:creationId xmlns:p14="http://schemas.microsoft.com/office/powerpoint/2010/main" val="3081062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109709" y="1318333"/>
            <a:ext cx="10608817" cy="5442012"/>
          </a:xfrm>
        </p:spPr>
        <p:txBody>
          <a:bodyPr>
            <a:normAutofit/>
          </a:bodyPr>
          <a:lstStyle/>
          <a:p>
            <a:pPr lvl="0" algn="just"/>
            <a:r>
              <a:rPr lang="ru-RU" sz="2800" b="1" dirty="0">
                <a:solidFill>
                  <a:schemeClr val="bg1"/>
                </a:solidFill>
                <a:latin typeface="Times New Roman" panose="02020603050405020304" pitchFamily="18" charset="0"/>
                <a:cs typeface="Times New Roman" panose="02020603050405020304" pitchFamily="18" charset="0"/>
              </a:rPr>
              <a:t>1. Обзор наиболее значимых изменений в законодательстве в сфере образования за третий квартал 2022г.  </a:t>
            </a:r>
            <a:endParaRPr lang="ru-RU" sz="2800" dirty="0">
              <a:solidFill>
                <a:schemeClr val="bg1"/>
              </a:solidFill>
              <a:latin typeface="Times New Roman" panose="02020603050405020304" pitchFamily="18" charset="0"/>
              <a:cs typeface="Times New Roman" panose="02020603050405020304" pitchFamily="18" charset="0"/>
            </a:endParaRPr>
          </a:p>
          <a:p>
            <a:pPr lvl="0" algn="just"/>
            <a:r>
              <a:rPr lang="ru-RU" sz="2800" b="1" dirty="0">
                <a:solidFill>
                  <a:schemeClr val="bg1"/>
                </a:solidFill>
                <a:latin typeface="Times New Roman" panose="02020603050405020304" pitchFamily="18" charset="0"/>
                <a:cs typeface="Times New Roman" panose="02020603050405020304" pitchFamily="18" charset="0"/>
              </a:rPr>
              <a:t>2. Анализ обращений граждан за третий квартал 2022г.   </a:t>
            </a:r>
            <a:endParaRPr lang="ru-RU" sz="2800" dirty="0">
              <a:solidFill>
                <a:schemeClr val="bg1"/>
              </a:solidFill>
              <a:latin typeface="Times New Roman" panose="02020603050405020304" pitchFamily="18" charset="0"/>
              <a:cs typeface="Times New Roman" panose="02020603050405020304" pitchFamily="18" charset="0"/>
            </a:endParaRPr>
          </a:p>
          <a:p>
            <a:pPr lvl="0" algn="just"/>
            <a:r>
              <a:rPr lang="ru-RU" sz="2800" b="1" dirty="0">
                <a:solidFill>
                  <a:schemeClr val="bg1"/>
                </a:solidFill>
                <a:latin typeface="Times New Roman" panose="02020603050405020304" pitchFamily="18" charset="0"/>
                <a:cs typeface="Times New Roman" panose="02020603050405020304" pitchFamily="18" charset="0"/>
              </a:rPr>
              <a:t>3. Вопросы отчисления иностранных граждан, не владеющих русским языком на соответствующем уровне, из профессиональной образовательной организации.</a:t>
            </a:r>
            <a:endParaRPr lang="ru-RU" sz="2800" dirty="0">
              <a:solidFill>
                <a:schemeClr val="bg1"/>
              </a:solidFill>
              <a:latin typeface="Times New Roman" panose="02020603050405020304" pitchFamily="18" charset="0"/>
              <a:cs typeface="Times New Roman" panose="02020603050405020304" pitchFamily="18" charset="0"/>
            </a:endParaRPr>
          </a:p>
          <a:p>
            <a:pPr lvl="0" algn="just"/>
            <a:r>
              <a:rPr lang="ru-RU" sz="2800" b="1" dirty="0">
                <a:solidFill>
                  <a:schemeClr val="bg1"/>
                </a:solidFill>
                <a:latin typeface="Times New Roman" panose="02020603050405020304" pitchFamily="18" charset="0"/>
                <a:cs typeface="Times New Roman" panose="02020603050405020304" pitchFamily="18" charset="0"/>
              </a:rPr>
              <a:t>4. Изменения норм, регулирующих объём документарной нагрузки   педагогических работников.</a:t>
            </a:r>
            <a:endParaRPr lang="ru-RU" sz="2800" dirty="0">
              <a:solidFill>
                <a:schemeClr val="bg1"/>
              </a:solidFill>
              <a:latin typeface="Times New Roman" panose="02020603050405020304" pitchFamily="18" charset="0"/>
              <a:cs typeface="Times New Roman" panose="02020603050405020304" pitchFamily="18" charset="0"/>
            </a:endParaRPr>
          </a:p>
          <a:p>
            <a:pPr lvl="0" algn="just"/>
            <a:r>
              <a:rPr lang="ru-RU" sz="2800" b="1" dirty="0">
                <a:solidFill>
                  <a:schemeClr val="bg1"/>
                </a:solidFill>
                <a:latin typeface="Times New Roman" panose="02020603050405020304" pitchFamily="18" charset="0"/>
                <a:cs typeface="Times New Roman" panose="02020603050405020304" pitchFamily="18" charset="0"/>
              </a:rPr>
              <a:t>5. Получение образования лицами, осужденными к лишению свободы.</a:t>
            </a:r>
            <a:endParaRPr lang="ru-RU" sz="2800" dirty="0">
              <a:solidFill>
                <a:schemeClr val="bg1"/>
              </a:solidFill>
              <a:latin typeface="Times New Roman" panose="02020603050405020304" pitchFamily="18" charset="0"/>
              <a:cs typeface="Times New Roman" panose="02020603050405020304" pitchFamily="18" charset="0"/>
            </a:endParaRPr>
          </a:p>
          <a:p>
            <a:pPr algn="just"/>
            <a:endParaRPr lang="ru-RU" sz="2800" dirty="0">
              <a:solidFill>
                <a:schemeClr val="bg1"/>
              </a:solidFill>
              <a:latin typeface="Times New Roman" panose="02020603050405020304" pitchFamily="18" charset="0"/>
              <a:cs typeface="Times New Roman" panose="02020603050405020304" pitchFamily="18" charset="0"/>
            </a:endParaRPr>
          </a:p>
          <a:p>
            <a:endParaRPr lang="ru-RU" sz="1800" dirty="0">
              <a:solidFill>
                <a:schemeClr val="bg1"/>
              </a:solidFill>
            </a:endParaRPr>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280117" cy="1318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00072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510099" y="39867"/>
            <a:ext cx="10227075" cy="1256273"/>
          </a:xfrm>
        </p:spPr>
        <p:txBody>
          <a:bodyPr>
            <a:normAutofit lnSpcReduction="10000"/>
          </a:bodyPr>
          <a:lstStyle/>
          <a:p>
            <a:pPr algn="ctr">
              <a:lnSpc>
                <a:spcPct val="110000"/>
              </a:lnSpc>
              <a:spcBef>
                <a:spcPts val="0"/>
              </a:spcBef>
              <a:spcAft>
                <a:spcPts val="0"/>
              </a:spcAft>
            </a:pPr>
            <a:r>
              <a:rPr lang="ru-RU" sz="2400" b="1" dirty="0">
                <a:solidFill>
                  <a:schemeClr val="bg1"/>
                </a:solidFill>
                <a:latin typeface="Times New Roman" panose="02020603050405020304" pitchFamily="18" charset="0"/>
                <a:cs typeface="Times New Roman" panose="02020603050405020304" pitchFamily="18" charset="0"/>
              </a:rPr>
              <a:t>ПИСЬМО</a:t>
            </a:r>
            <a:r>
              <a:rPr lang="ru-RU" sz="2400" dirty="0">
                <a:solidFill>
                  <a:schemeClr val="bg1"/>
                </a:solidFill>
                <a:latin typeface="Times New Roman" panose="02020603050405020304" pitchFamily="18" charset="0"/>
                <a:cs typeface="Times New Roman" panose="02020603050405020304" pitchFamily="18" charset="0"/>
              </a:rPr>
              <a:t> </a:t>
            </a:r>
            <a:r>
              <a:rPr lang="ru-RU" sz="2400" b="1" dirty="0">
                <a:solidFill>
                  <a:schemeClr val="bg1"/>
                </a:solidFill>
                <a:latin typeface="Times New Roman" panose="02020603050405020304" pitchFamily="18" charset="0"/>
                <a:cs typeface="Times New Roman" panose="02020603050405020304" pitchFamily="18" charset="0"/>
              </a:rPr>
              <a:t>МИНИСТЕРСТВА ПРОСВЕЩЕНИЯ РОССИЙСКОЙ ФЕДЕРАЦИИ</a:t>
            </a:r>
            <a:r>
              <a:rPr lang="ru-RU" sz="2400" dirty="0">
                <a:solidFill>
                  <a:schemeClr val="bg1"/>
                </a:solidFill>
                <a:latin typeface="Times New Roman" panose="02020603050405020304" pitchFamily="18" charset="0"/>
                <a:cs typeface="Times New Roman" panose="02020603050405020304" pitchFamily="18" charset="0"/>
              </a:rPr>
              <a:t> </a:t>
            </a:r>
            <a:r>
              <a:rPr lang="ru-RU" sz="2400" b="1" dirty="0">
                <a:solidFill>
                  <a:schemeClr val="bg1"/>
                </a:solidFill>
                <a:latin typeface="Times New Roman" panose="02020603050405020304" pitchFamily="18" charset="0"/>
                <a:cs typeface="Times New Roman" panose="02020603050405020304" pitchFamily="18" charset="0"/>
              </a:rPr>
              <a:t>от 8 августа 2022 г. № 03-1142</a:t>
            </a:r>
            <a:endParaRPr lang="ru-RU" sz="2400" dirty="0">
              <a:solidFill>
                <a:schemeClr val="bg1"/>
              </a:solidFill>
              <a:latin typeface="Times New Roman" panose="02020603050405020304" pitchFamily="18" charset="0"/>
              <a:cs typeface="Times New Roman" panose="02020603050405020304" pitchFamily="18" charset="0"/>
            </a:endParaRPr>
          </a:p>
          <a:p>
            <a:pPr algn="ctr">
              <a:lnSpc>
                <a:spcPct val="110000"/>
              </a:lnSpc>
              <a:spcBef>
                <a:spcPts val="0"/>
              </a:spcBef>
              <a:spcAft>
                <a:spcPts val="0"/>
              </a:spcAft>
            </a:pPr>
            <a:r>
              <a:rPr lang="ru-RU" sz="2400" b="1" dirty="0">
                <a:solidFill>
                  <a:schemeClr val="bg1"/>
                </a:solidFill>
                <a:latin typeface="Times New Roman" panose="02020603050405020304" pitchFamily="18" charset="0"/>
                <a:cs typeface="Times New Roman" panose="02020603050405020304" pitchFamily="18" charset="0"/>
              </a:rPr>
              <a:t>«О НАПРАВЛЕНИИ МЕТОДИЧЕСКИХ РЕКОМЕНДАЦИЙ»</a:t>
            </a:r>
          </a:p>
          <a:p>
            <a:endParaRPr lang="ru-RU" dirty="0"/>
          </a:p>
          <a:p>
            <a:endParaRPr lang="ru-RU" dirty="0"/>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287778" cy="1326223"/>
          </a:xfrm>
          <a:prstGeom prst="rect">
            <a:avLst/>
          </a:prstGeom>
          <a:noFill/>
          <a:extLst>
            <a:ext uri="{909E8E84-426E-40DD-AFC4-6F175D3DCCD1}">
              <a14:hiddenFill xmlns:a14="http://schemas.microsoft.com/office/drawing/2010/main">
                <a:solidFill>
                  <a:srgbClr val="FFFFFF"/>
                </a:solidFill>
              </a14:hiddenFill>
            </a:ext>
          </a:extLst>
        </p:spPr>
      </p:pic>
      <p:sp>
        <p:nvSpPr>
          <p:cNvPr id="30" name="Прямоугольник 29">
            <a:extLst>
              <a:ext uri="{FF2B5EF4-FFF2-40B4-BE49-F238E27FC236}">
                <a16:creationId xmlns:a16="http://schemas.microsoft.com/office/drawing/2014/main" id="{E23AACC8-C3CC-4090-A56A-3BC0BFB52815}"/>
              </a:ext>
            </a:extLst>
          </p:cNvPr>
          <p:cNvSpPr/>
          <p:nvPr/>
        </p:nvSpPr>
        <p:spPr>
          <a:xfrm>
            <a:off x="292963" y="1326224"/>
            <a:ext cx="11771789" cy="5355312"/>
          </a:xfrm>
          <a:prstGeom prst="rect">
            <a:avLst/>
          </a:prstGeom>
        </p:spPr>
        <p:txBody>
          <a:bodyPr wrap="square">
            <a:spAutoFit/>
          </a:bodyPr>
          <a:lstStyle/>
          <a:p>
            <a:pPr indent="288000" algn="just"/>
            <a:r>
              <a:rPr lang="ru-RU" dirty="0">
                <a:solidFill>
                  <a:srgbClr val="212C3C"/>
                </a:solidFill>
                <a:latin typeface="Times New Roman" panose="02020603050405020304" pitchFamily="18" charset="0"/>
                <a:cs typeface="Times New Roman" panose="02020603050405020304" pitchFamily="18" charset="0"/>
              </a:rPr>
              <a:t>В методических рекомендациях определено содержание соответствующих нормативных актов, регулирующих предоставление услуги по присмотру и уходу за детьми в группах продленного дня (далее – ГПД) в организациях, осуществляющих образовательную деятельность по основным общеобразовательным программам.</a:t>
            </a:r>
          </a:p>
          <a:p>
            <a:pPr indent="288000" algn="just"/>
            <a:r>
              <a:rPr lang="ru-RU" dirty="0">
                <a:solidFill>
                  <a:srgbClr val="212C3C"/>
                </a:solidFill>
                <a:latin typeface="Times New Roman" panose="02020603050405020304" pitchFamily="18" charset="0"/>
                <a:cs typeface="Times New Roman" panose="02020603050405020304" pitchFamily="18" charset="0"/>
              </a:rPr>
              <a:t>Разъясняется, что указанные нормативно-правовые документы могут содержать в том числе: перечень услуг по присмотру и уходу за детьми в ГПД; методику расчета стоимости услуг по присмотру и уходу за детьми в ГПД (в случае, если данные услуги не могут быть оказаны бесплатно); перечень льготных категорий родителей (законных представителей) несовершеннолетних обучающихся; порядок снижения размера родительской платы для отдельных категорий родителей (законных представителей); модель договора между общеобразовательной организацией и родителями (законными представителями) несовершеннолетних обучающихся о предоставлении услуг по присмотру и уходу за детьми в ГПД.</a:t>
            </a:r>
          </a:p>
          <a:p>
            <a:pPr indent="288000" algn="just"/>
            <a:r>
              <a:rPr lang="ru-RU" dirty="0">
                <a:solidFill>
                  <a:srgbClr val="212C3C"/>
                </a:solidFill>
                <a:latin typeface="Times New Roman" panose="02020603050405020304" pitchFamily="18" charset="0"/>
                <a:cs typeface="Times New Roman" panose="02020603050405020304" pitchFamily="18" charset="0"/>
              </a:rPr>
              <a:t>Даны рекомендации о возможности включения в категорию родителей (законных представителей) несовершеннолетних обучающихся, с которых не взимается родительская плата, либо у которых ее размер снижен, прибывших с территорий ДНР, ЛНР, Украины.</a:t>
            </a:r>
          </a:p>
          <a:p>
            <a:pPr indent="288000" algn="just"/>
            <a:r>
              <a:rPr lang="ru-RU" dirty="0">
                <a:solidFill>
                  <a:srgbClr val="212C3C"/>
                </a:solidFill>
                <a:latin typeface="Times New Roman" panose="02020603050405020304" pitchFamily="18" charset="0"/>
                <a:cs typeface="Times New Roman" panose="02020603050405020304" pitchFamily="18" charset="0"/>
              </a:rPr>
              <a:t>Сообщается о недопустимости извлечения прибыли из платы, взимаемой с родителей (законных представителей) несовершеннолетних обучающихся. Отмечается, что родительская плата должна обеспечивать только возмещение расходов общеобразовательной организации на оказание услуги по присмотру и уходу за детьми в группах продленного дня.</a:t>
            </a:r>
          </a:p>
          <a:p>
            <a:pPr indent="288000" algn="just"/>
            <a:r>
              <a:rPr lang="ru-RU" dirty="0">
                <a:solidFill>
                  <a:srgbClr val="212C3C"/>
                </a:solidFill>
                <a:latin typeface="Times New Roman" panose="02020603050405020304" pitchFamily="18" charset="0"/>
                <a:cs typeface="Times New Roman" panose="02020603050405020304" pitchFamily="18" charset="0"/>
              </a:rPr>
              <a:t>В связи с этим даны конкретные рекомендации в целях недопущения в общеобразовательных организациях незаконных сборов денежных средств.</a:t>
            </a:r>
            <a:endParaRPr lang="ru-RU" b="0" i="0" dirty="0">
              <a:solidFill>
                <a:srgbClr val="212C3C"/>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85626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329073" y="70858"/>
            <a:ext cx="10673537" cy="1580389"/>
          </a:xfrm>
        </p:spPr>
        <p:txBody>
          <a:bodyPr>
            <a:normAutofit fontScale="62500" lnSpcReduction="20000"/>
          </a:bodyPr>
          <a:lstStyle/>
          <a:p>
            <a:pPr algn="ctr">
              <a:lnSpc>
                <a:spcPct val="120000"/>
              </a:lnSpc>
              <a:spcBef>
                <a:spcPts val="0"/>
              </a:spcBef>
              <a:spcAft>
                <a:spcPts val="0"/>
              </a:spcAft>
            </a:pPr>
            <a:r>
              <a:rPr lang="ru-RU" sz="3400" b="1" dirty="0">
                <a:solidFill>
                  <a:schemeClr val="bg1"/>
                </a:solidFill>
                <a:latin typeface="Times New Roman" panose="02020603050405020304" pitchFamily="18" charset="0"/>
                <a:cs typeface="Times New Roman" panose="02020603050405020304" pitchFamily="18" charset="0"/>
              </a:rPr>
              <a:t>ПИСЬМО МИНИСТЕРСТВА ЗДРАВООХРАНЕНИЯ РОССИЙСКОЙ ФЕДЕРАЦИИ</a:t>
            </a:r>
            <a:endParaRPr lang="ru-RU" sz="3400" dirty="0">
              <a:solidFill>
                <a:schemeClr val="bg1"/>
              </a:solidFill>
              <a:latin typeface="Times New Roman" panose="02020603050405020304" pitchFamily="18" charset="0"/>
              <a:cs typeface="Times New Roman" panose="02020603050405020304" pitchFamily="18" charset="0"/>
            </a:endParaRPr>
          </a:p>
          <a:p>
            <a:pPr algn="ctr">
              <a:lnSpc>
                <a:spcPct val="120000"/>
              </a:lnSpc>
              <a:spcBef>
                <a:spcPts val="0"/>
              </a:spcBef>
              <a:spcAft>
                <a:spcPts val="0"/>
              </a:spcAft>
            </a:pPr>
            <a:r>
              <a:rPr lang="ru-RU" sz="3400" b="1" dirty="0">
                <a:solidFill>
                  <a:schemeClr val="bg1"/>
                </a:solidFill>
                <a:latin typeface="Times New Roman" panose="02020603050405020304" pitchFamily="18" charset="0"/>
                <a:cs typeface="Times New Roman" panose="02020603050405020304" pitchFamily="18" charset="0"/>
              </a:rPr>
              <a:t>от 11 августа 2022 г. N 15-2/И/1-13164 «О ПРОФИЛАКТИКЕ И РАННЕМУ ВЫЯВЛЕНИЮ КОРОНАВИРУСНОЙ ИНФЕКЦИИ В ОБРАЗОВАТЕЛЬНЫХ УЧРЕЖДЕНИЯХ В НОВОМ УЧЕБНОМ ГОДУ»</a:t>
            </a:r>
            <a:endParaRPr lang="ru-RU" sz="34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1"/>
            <a:ext cx="1258567" cy="1296140"/>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32EB13A5-463A-459E-867F-2470DE30E47E}"/>
              </a:ext>
            </a:extLst>
          </p:cNvPr>
          <p:cNvSpPr/>
          <p:nvPr/>
        </p:nvSpPr>
        <p:spPr>
          <a:xfrm>
            <a:off x="312198" y="1462607"/>
            <a:ext cx="11567604" cy="5324535"/>
          </a:xfrm>
          <a:prstGeom prst="rect">
            <a:avLst/>
          </a:prstGeom>
        </p:spPr>
        <p:txBody>
          <a:bodyPr wrap="square">
            <a:spAutoFit/>
          </a:bodyPr>
          <a:lstStyle/>
          <a:p>
            <a:pPr indent="288000" algn="just"/>
            <a:r>
              <a:rPr lang="ru-RU" sz="2000" dirty="0">
                <a:solidFill>
                  <a:srgbClr val="212C3C"/>
                </a:solidFill>
                <a:latin typeface="Times New Roman" panose="02020603050405020304" pitchFamily="18" charset="0"/>
                <a:cs typeface="Times New Roman" panose="02020603050405020304" pitchFamily="18" charset="0"/>
              </a:rPr>
              <a:t>Минздрав России информирует о том, что в связи с сохранением рисков распространения новой </a:t>
            </a:r>
            <a:r>
              <a:rPr lang="ru-RU" sz="2000" dirty="0" err="1">
                <a:solidFill>
                  <a:srgbClr val="212C3C"/>
                </a:solidFill>
                <a:latin typeface="Times New Roman" panose="02020603050405020304" pitchFamily="18" charset="0"/>
                <a:cs typeface="Times New Roman" panose="02020603050405020304" pitchFamily="18" charset="0"/>
              </a:rPr>
              <a:t>коронавирусной</a:t>
            </a:r>
            <a:r>
              <a:rPr lang="ru-RU" sz="2000" dirty="0">
                <a:solidFill>
                  <a:srgbClr val="212C3C"/>
                </a:solidFill>
                <a:latin typeface="Times New Roman" panose="02020603050405020304" pitchFamily="18" charset="0"/>
                <a:cs typeface="Times New Roman" panose="02020603050405020304" pitchFamily="18" charset="0"/>
              </a:rPr>
              <a:t> инфекции COVID-19 на территории России должно быть уделено особое внимание мероприятиям по профилактике инфекции в преддверии нового учебного года в образовательных организациях. Так, в письме говорится о необходимости обеспечения медицинского сопровождения образовательного процесса, особенно в первые 2 недели (инкубационный период) начала нового учебного года.</a:t>
            </a:r>
          </a:p>
          <a:p>
            <a:pPr indent="288000" algn="just"/>
            <a:r>
              <a:rPr lang="ru-RU" sz="2000" dirty="0">
                <a:solidFill>
                  <a:srgbClr val="212C3C"/>
                </a:solidFill>
                <a:latin typeface="Times New Roman" panose="02020603050405020304" pitchFamily="18" charset="0"/>
                <a:cs typeface="Times New Roman" panose="02020603050405020304" pitchFamily="18" charset="0"/>
              </a:rPr>
              <a:t>Также подчеркивается важность разъяснительной работы по информированию обучающихся, педагогов о мерах индивидуальной профилактики новой </a:t>
            </a:r>
            <a:r>
              <a:rPr lang="ru-RU" sz="2000" dirty="0" err="1">
                <a:solidFill>
                  <a:srgbClr val="212C3C"/>
                </a:solidFill>
                <a:latin typeface="Times New Roman" panose="02020603050405020304" pitchFamily="18" charset="0"/>
                <a:cs typeface="Times New Roman" panose="02020603050405020304" pitchFamily="18" charset="0"/>
              </a:rPr>
              <a:t>коронавирусной</a:t>
            </a:r>
            <a:r>
              <a:rPr lang="ru-RU" sz="2000" dirty="0">
                <a:solidFill>
                  <a:srgbClr val="212C3C"/>
                </a:solidFill>
                <a:latin typeface="Times New Roman" panose="02020603050405020304" pitchFamily="18" charset="0"/>
                <a:cs typeface="Times New Roman" panose="02020603050405020304" pitchFamily="18" charset="0"/>
              </a:rPr>
              <a:t> инфекции (COVID-19), недопустимости самолечения, необходимости незамедлительного обращения за медицинской помощью при появлении признаков заболевания.</a:t>
            </a:r>
          </a:p>
          <a:p>
            <a:pPr indent="288000" algn="just"/>
            <a:r>
              <a:rPr lang="ru-RU" sz="2000" dirty="0">
                <a:solidFill>
                  <a:srgbClr val="212C3C"/>
                </a:solidFill>
                <a:latin typeface="Times New Roman" panose="02020603050405020304" pitchFamily="18" charset="0"/>
                <a:cs typeface="Times New Roman" panose="02020603050405020304" pitchFamily="18" charset="0"/>
              </a:rPr>
              <a:t>Кроме того, указывается на необходимость обеспечения вакцинацией подлежащий контингент в рамках национального календаря профилактических прививок, в том числе против гриппа, а также организации мероприятий по вакцинации несовершеннолетних в возрасте 12 - 17 лет (включительно) против новой </a:t>
            </a:r>
            <a:r>
              <a:rPr lang="ru-RU" sz="2000" dirty="0" err="1">
                <a:solidFill>
                  <a:srgbClr val="212C3C"/>
                </a:solidFill>
                <a:latin typeface="Times New Roman" panose="02020603050405020304" pitchFamily="18" charset="0"/>
                <a:cs typeface="Times New Roman" panose="02020603050405020304" pitchFamily="18" charset="0"/>
              </a:rPr>
              <a:t>коронавирусной</a:t>
            </a:r>
            <a:r>
              <a:rPr lang="ru-RU" sz="2000" dirty="0">
                <a:solidFill>
                  <a:srgbClr val="212C3C"/>
                </a:solidFill>
                <a:latin typeface="Times New Roman" panose="02020603050405020304" pitchFamily="18" charset="0"/>
                <a:cs typeface="Times New Roman" panose="02020603050405020304" pitchFamily="18" charset="0"/>
              </a:rPr>
              <a:t> инфекции COVID-19 для снижения рисков заражения и поддержания коллективного иммунитета.</a:t>
            </a:r>
          </a:p>
          <a:p>
            <a:pPr indent="288000" algn="just"/>
            <a:r>
              <a:rPr lang="ru-RU" sz="2000" dirty="0">
                <a:solidFill>
                  <a:srgbClr val="212C3C"/>
                </a:solidFill>
                <a:latin typeface="Times New Roman" panose="02020603050405020304" pitchFamily="18" charset="0"/>
                <a:cs typeface="Times New Roman" panose="02020603050405020304" pitchFamily="18" charset="0"/>
              </a:rPr>
              <a:t>К письму прилагается памятка по профилактике и раннему выявлению новой </a:t>
            </a:r>
            <a:r>
              <a:rPr lang="ru-RU" sz="2000" dirty="0" err="1">
                <a:solidFill>
                  <a:srgbClr val="212C3C"/>
                </a:solidFill>
                <a:latin typeface="Times New Roman" panose="02020603050405020304" pitchFamily="18" charset="0"/>
                <a:cs typeface="Times New Roman" panose="02020603050405020304" pitchFamily="18" charset="0"/>
              </a:rPr>
              <a:t>коронавирусной</a:t>
            </a:r>
            <a:r>
              <a:rPr lang="ru-RU" sz="2000" dirty="0">
                <a:solidFill>
                  <a:srgbClr val="212C3C"/>
                </a:solidFill>
                <a:latin typeface="Times New Roman" panose="02020603050405020304" pitchFamily="18" charset="0"/>
                <a:cs typeface="Times New Roman" panose="02020603050405020304" pitchFamily="18" charset="0"/>
              </a:rPr>
              <a:t> инфекции COVID-19 для использования в работе образовательных организаций.</a:t>
            </a:r>
            <a:endParaRPr lang="ru-RU" sz="2000" b="0" i="0" dirty="0">
              <a:solidFill>
                <a:srgbClr val="212C3C"/>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425552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432515" y="0"/>
            <a:ext cx="10688979" cy="1947333"/>
          </a:xfrm>
        </p:spPr>
        <p:txBody>
          <a:bodyPr>
            <a:normAutofit fontScale="77500" lnSpcReduction="20000"/>
          </a:bodyPr>
          <a:lstStyle/>
          <a:p>
            <a:pPr algn="ctr">
              <a:lnSpc>
                <a:spcPct val="120000"/>
              </a:lnSpc>
              <a:spcBef>
                <a:spcPts val="0"/>
              </a:spcBef>
              <a:spcAft>
                <a:spcPts val="0"/>
              </a:spcAft>
            </a:pPr>
            <a:r>
              <a:rPr lang="ru-RU" sz="2800" b="1" dirty="0">
                <a:solidFill>
                  <a:schemeClr val="bg1"/>
                </a:solidFill>
                <a:latin typeface="Times New Roman" panose="02020603050405020304" pitchFamily="18" charset="0"/>
                <a:cs typeface="Times New Roman" panose="02020603050405020304" pitchFamily="18" charset="0"/>
              </a:rPr>
              <a:t>ПРИКАЗ МИНИСТЕРСТВА ПРОСВЕЩЕНИЯ РОССИЙСКОЙ ФЕДЕРАЦИИ</a:t>
            </a:r>
            <a:endParaRPr lang="ru-RU" sz="2800" dirty="0">
              <a:solidFill>
                <a:schemeClr val="bg1"/>
              </a:solidFill>
              <a:latin typeface="Times New Roman" panose="02020603050405020304" pitchFamily="18" charset="0"/>
              <a:cs typeface="Times New Roman" panose="02020603050405020304" pitchFamily="18" charset="0"/>
            </a:endParaRPr>
          </a:p>
          <a:p>
            <a:pPr algn="ctr">
              <a:lnSpc>
                <a:spcPct val="120000"/>
              </a:lnSpc>
              <a:spcBef>
                <a:spcPts val="0"/>
              </a:spcBef>
              <a:spcAft>
                <a:spcPts val="0"/>
              </a:spcAft>
            </a:pPr>
            <a:r>
              <a:rPr lang="ru-RU" sz="2800" b="1" dirty="0">
                <a:solidFill>
                  <a:schemeClr val="bg1"/>
                </a:solidFill>
                <a:latin typeface="Times New Roman" panose="02020603050405020304" pitchFamily="18" charset="0"/>
                <a:cs typeface="Times New Roman" panose="02020603050405020304" pitchFamily="18" charset="0"/>
              </a:rPr>
              <a:t>от 21 июля 2022 г. № 582</a:t>
            </a:r>
            <a:r>
              <a:rPr lang="ru-RU" sz="2800" dirty="0">
                <a:solidFill>
                  <a:schemeClr val="bg1"/>
                </a:solidFill>
                <a:latin typeface="Times New Roman" panose="02020603050405020304" pitchFamily="18" charset="0"/>
                <a:cs typeface="Times New Roman" panose="02020603050405020304" pitchFamily="18" charset="0"/>
              </a:rPr>
              <a:t> «</a:t>
            </a:r>
            <a:r>
              <a:rPr lang="ru-RU" sz="2800" b="1" dirty="0">
                <a:solidFill>
                  <a:schemeClr val="bg1"/>
                </a:solidFill>
                <a:latin typeface="Times New Roman" panose="02020603050405020304" pitchFamily="18" charset="0"/>
                <a:cs typeface="Times New Roman" panose="02020603050405020304" pitchFamily="18" charset="0"/>
              </a:rPr>
              <a:t>ОБ УТВЕРЖДЕНИИ ПЕРЕЧНЯ ДОКУМЕНТАЦИИ, ПОДГОТОВКА КОТОРОЙ ОСУЩЕСТВЛЯЕТСЯ ПЕДАГОГИЧЕСКИМИ РАБОТНИКАМИ ПРИ РЕАЛИЗАЦИИ ОСНОВНЫХ ОБЩЕОБРАЗОВАТЕЛЬНЫХ ПРОГРАММ»</a:t>
            </a:r>
            <a:endParaRPr lang="ru-RU" sz="28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1"/>
            <a:ext cx="1362011" cy="1402672"/>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C51097EF-50B4-470F-A651-2B522F79F84B}"/>
              </a:ext>
            </a:extLst>
          </p:cNvPr>
          <p:cNvSpPr/>
          <p:nvPr/>
        </p:nvSpPr>
        <p:spPr>
          <a:xfrm>
            <a:off x="825623" y="1947334"/>
            <a:ext cx="10848513" cy="4093428"/>
          </a:xfrm>
          <a:prstGeom prst="rect">
            <a:avLst/>
          </a:prstGeom>
        </p:spPr>
        <p:txBody>
          <a:bodyPr wrap="square">
            <a:spAutoFit/>
          </a:bodyPr>
          <a:lstStyle/>
          <a:p>
            <a:pPr indent="288000" algn="just"/>
            <a:r>
              <a:rPr lang="ru-RU" sz="2000" dirty="0">
                <a:solidFill>
                  <a:schemeClr val="bg1"/>
                </a:solidFill>
                <a:latin typeface="Times New Roman" panose="02020603050405020304" pitchFamily="18" charset="0"/>
                <a:cs typeface="Times New Roman" panose="02020603050405020304" pitchFamily="18" charset="0"/>
              </a:rPr>
              <a:t>Приказом утверждается перечень документации, подготовка которой будет осуществляться педагогическими работниками, реализующими основные общеобразовательные программы.</a:t>
            </a:r>
          </a:p>
          <a:p>
            <a:pPr indent="288000" algn="just"/>
            <a:r>
              <a:rPr lang="ru-RU" sz="2000" dirty="0">
                <a:solidFill>
                  <a:schemeClr val="bg1"/>
                </a:solidFill>
                <a:latin typeface="Times New Roman" panose="02020603050405020304" pitchFamily="18" charset="0"/>
                <a:cs typeface="Times New Roman" panose="02020603050405020304" pitchFamily="18" charset="0"/>
              </a:rPr>
              <a:t>Приказ принят в целях сокращения количества заполняемой педагогическими работниками отчетной документации.</a:t>
            </a:r>
          </a:p>
          <a:p>
            <a:pPr indent="288000" algn="just"/>
            <a:r>
              <a:rPr lang="ru-RU" sz="2000" dirty="0">
                <a:solidFill>
                  <a:schemeClr val="bg1"/>
                </a:solidFill>
                <a:latin typeface="Times New Roman" panose="02020603050405020304" pitchFamily="18" charset="0"/>
                <a:cs typeface="Times New Roman" panose="02020603050405020304" pitchFamily="18" charset="0"/>
              </a:rPr>
              <a:t>В перечень включены:</a:t>
            </a:r>
          </a:p>
          <a:p>
            <a:pPr marL="342900" indent="288000" algn="just">
              <a:buFont typeface="Wingdings" panose="05000000000000000000" pitchFamily="2" charset="2"/>
              <a:buChar char="§"/>
            </a:pPr>
            <a:r>
              <a:rPr lang="ru-RU" sz="2000" dirty="0">
                <a:solidFill>
                  <a:schemeClr val="bg1"/>
                </a:solidFill>
                <a:latin typeface="Times New Roman" panose="02020603050405020304" pitchFamily="18" charset="0"/>
                <a:cs typeface="Times New Roman" panose="02020603050405020304" pitchFamily="18" charset="0"/>
              </a:rPr>
              <a:t>рабочая программа учебного предмета, учебного курса (в том числе внеурочной деятельности), учебного модуля;</a:t>
            </a:r>
          </a:p>
          <a:p>
            <a:pPr marL="342900" indent="288000" algn="just">
              <a:buFont typeface="Wingdings" panose="05000000000000000000" pitchFamily="2" charset="2"/>
              <a:buChar char="§"/>
            </a:pPr>
            <a:r>
              <a:rPr lang="ru-RU" sz="2000" dirty="0">
                <a:solidFill>
                  <a:schemeClr val="bg1"/>
                </a:solidFill>
                <a:latin typeface="Times New Roman" panose="02020603050405020304" pitchFamily="18" charset="0"/>
                <a:cs typeface="Times New Roman" panose="02020603050405020304" pitchFamily="18" charset="0"/>
              </a:rPr>
              <a:t>журнал учета успеваемости;</a:t>
            </a:r>
          </a:p>
          <a:p>
            <a:pPr marL="342900" indent="288000" algn="just">
              <a:buFont typeface="Wingdings" panose="05000000000000000000" pitchFamily="2" charset="2"/>
              <a:buChar char="§"/>
            </a:pPr>
            <a:r>
              <a:rPr lang="ru-RU" sz="2000" dirty="0">
                <a:solidFill>
                  <a:schemeClr val="bg1"/>
                </a:solidFill>
                <a:latin typeface="Times New Roman" panose="02020603050405020304" pitchFamily="18" charset="0"/>
                <a:cs typeface="Times New Roman" panose="02020603050405020304" pitchFamily="18" charset="0"/>
              </a:rPr>
              <a:t>журнал внеурочной деятельности (для педагогических работников, осуществляющих внеурочную деятельность);</a:t>
            </a:r>
          </a:p>
          <a:p>
            <a:pPr marL="342900" indent="288000" algn="just">
              <a:buFont typeface="Wingdings" panose="05000000000000000000" pitchFamily="2" charset="2"/>
              <a:buChar char="§"/>
            </a:pPr>
            <a:r>
              <a:rPr lang="ru-RU" sz="2000" dirty="0">
                <a:solidFill>
                  <a:schemeClr val="bg1"/>
                </a:solidFill>
                <a:latin typeface="Times New Roman" panose="02020603050405020304" pitchFamily="18" charset="0"/>
                <a:cs typeface="Times New Roman" panose="02020603050405020304" pitchFamily="18" charset="0"/>
              </a:rPr>
              <a:t>план воспитательной работы (для педагогических работников, осуществляющих функции классного руководства);</a:t>
            </a:r>
          </a:p>
          <a:p>
            <a:pPr marL="342900" indent="288000" algn="just">
              <a:buFont typeface="Wingdings" panose="05000000000000000000" pitchFamily="2" charset="2"/>
              <a:buChar char="§"/>
            </a:pPr>
            <a:r>
              <a:rPr lang="ru-RU" sz="2000" dirty="0">
                <a:solidFill>
                  <a:schemeClr val="bg1"/>
                </a:solidFill>
                <a:latin typeface="Times New Roman" panose="02020603050405020304" pitchFamily="18" charset="0"/>
                <a:cs typeface="Times New Roman" panose="02020603050405020304" pitchFamily="18" charset="0"/>
              </a:rPr>
              <a:t>характеристика на обучающегося (по запросу).</a:t>
            </a:r>
            <a:endParaRPr lang="ru-RU" sz="2000" b="0" i="0" dirty="0">
              <a:solidFill>
                <a:schemeClr val="bg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34472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580225" y="0"/>
            <a:ext cx="10541270" cy="1947333"/>
          </a:xfrm>
        </p:spPr>
        <p:txBody>
          <a:bodyPr>
            <a:normAutofit fontScale="40000" lnSpcReduction="20000"/>
          </a:bodyPr>
          <a:lstStyle/>
          <a:p>
            <a:pPr algn="ctr">
              <a:lnSpc>
                <a:spcPct val="120000"/>
              </a:lnSpc>
              <a:spcBef>
                <a:spcPts val="0"/>
              </a:spcBef>
              <a:spcAft>
                <a:spcPts val="0"/>
              </a:spcAft>
            </a:pPr>
            <a:r>
              <a:rPr lang="ru-RU" sz="5100" b="1" dirty="0">
                <a:solidFill>
                  <a:schemeClr val="bg1"/>
                </a:solidFill>
                <a:latin typeface="Times New Roman" panose="02020603050405020304" pitchFamily="18" charset="0"/>
                <a:cs typeface="Times New Roman" panose="02020603050405020304" pitchFamily="18" charset="0"/>
              </a:rPr>
              <a:t>ПРИКАЗ</a:t>
            </a:r>
            <a:r>
              <a:rPr lang="ru-RU" sz="5100" dirty="0">
                <a:solidFill>
                  <a:schemeClr val="bg1"/>
                </a:solidFill>
                <a:latin typeface="Times New Roman" panose="02020603050405020304" pitchFamily="18" charset="0"/>
                <a:cs typeface="Times New Roman" panose="02020603050405020304" pitchFamily="18" charset="0"/>
              </a:rPr>
              <a:t> </a:t>
            </a:r>
            <a:r>
              <a:rPr lang="ru-RU" sz="5100" b="1" dirty="0">
                <a:solidFill>
                  <a:schemeClr val="bg1"/>
                </a:solidFill>
                <a:latin typeface="Times New Roman" panose="02020603050405020304" pitchFamily="18" charset="0"/>
                <a:cs typeface="Times New Roman" panose="02020603050405020304" pitchFamily="18" charset="0"/>
              </a:rPr>
              <a:t>МИНИСТЕРСТВА ПРОСВЕЩЕНИЯ РОССИЙСКОЙ ФЕДЕРАЦИИ</a:t>
            </a:r>
            <a:r>
              <a:rPr lang="ru-RU" sz="5100" dirty="0">
                <a:solidFill>
                  <a:schemeClr val="bg1"/>
                </a:solidFill>
                <a:latin typeface="Times New Roman" panose="02020603050405020304" pitchFamily="18" charset="0"/>
                <a:cs typeface="Times New Roman" panose="02020603050405020304" pitchFamily="18" charset="0"/>
              </a:rPr>
              <a:t> </a:t>
            </a:r>
          </a:p>
          <a:p>
            <a:pPr algn="ctr">
              <a:lnSpc>
                <a:spcPct val="120000"/>
              </a:lnSpc>
              <a:spcBef>
                <a:spcPts val="0"/>
              </a:spcBef>
              <a:spcAft>
                <a:spcPts val="0"/>
              </a:spcAft>
            </a:pPr>
            <a:r>
              <a:rPr lang="ru-RU" sz="5100" b="1" dirty="0">
                <a:solidFill>
                  <a:schemeClr val="bg1"/>
                </a:solidFill>
                <a:latin typeface="Times New Roman" panose="02020603050405020304" pitchFamily="18" charset="0"/>
                <a:cs typeface="Times New Roman" panose="02020603050405020304" pitchFamily="18" charset="0"/>
              </a:rPr>
              <a:t>от 2 августа 2022 г. № 653 «ОБ УТВЕРЖДЕНИИ ФЕДЕРАЛЬНОГО ПЕРЕЧНЯ</a:t>
            </a:r>
            <a:r>
              <a:rPr lang="ru-RU" sz="5100" dirty="0">
                <a:solidFill>
                  <a:schemeClr val="bg1"/>
                </a:solidFill>
                <a:latin typeface="Times New Roman" panose="02020603050405020304" pitchFamily="18" charset="0"/>
                <a:cs typeface="Times New Roman" panose="02020603050405020304" pitchFamily="18" charset="0"/>
              </a:rPr>
              <a:t> </a:t>
            </a:r>
            <a:r>
              <a:rPr lang="ru-RU" sz="5100" b="1" dirty="0">
                <a:solidFill>
                  <a:schemeClr val="bg1"/>
                </a:solidFill>
                <a:latin typeface="Times New Roman" panose="02020603050405020304" pitchFamily="18" charset="0"/>
                <a:cs typeface="Times New Roman" panose="02020603050405020304" pitchFamily="18" charset="0"/>
              </a:rPr>
              <a:t>ЭЛЕКТРОННЫХ ОБРАЗОВАТЕЛЬНЫХ РЕСУРСОВ, ДОПУЩЕННЫХ</a:t>
            </a:r>
            <a:endParaRPr lang="ru-RU" sz="5100" dirty="0">
              <a:solidFill>
                <a:schemeClr val="bg1"/>
              </a:solidFill>
              <a:latin typeface="Times New Roman" panose="02020603050405020304" pitchFamily="18" charset="0"/>
              <a:cs typeface="Times New Roman" panose="02020603050405020304" pitchFamily="18" charset="0"/>
            </a:endParaRPr>
          </a:p>
          <a:p>
            <a:pPr algn="ctr">
              <a:lnSpc>
                <a:spcPct val="120000"/>
              </a:lnSpc>
              <a:spcBef>
                <a:spcPts val="0"/>
              </a:spcBef>
              <a:spcAft>
                <a:spcPts val="0"/>
              </a:spcAft>
            </a:pPr>
            <a:r>
              <a:rPr lang="ru-RU" sz="5100" b="1" dirty="0">
                <a:solidFill>
                  <a:schemeClr val="bg1"/>
                </a:solidFill>
                <a:latin typeface="Times New Roman" panose="02020603050405020304" pitchFamily="18" charset="0"/>
                <a:cs typeface="Times New Roman" panose="02020603050405020304" pitchFamily="18" charset="0"/>
              </a:rPr>
              <a:t>К ИСПОЛЬЗОВАНИЮ ПРИ РЕАЛИЗАЦИИ ИМЕЮЩИХ ГОСУДАРСТВЕННУЮ</a:t>
            </a:r>
            <a:r>
              <a:rPr lang="ru-RU" sz="5100" dirty="0">
                <a:solidFill>
                  <a:schemeClr val="bg1"/>
                </a:solidFill>
                <a:latin typeface="Times New Roman" panose="02020603050405020304" pitchFamily="18" charset="0"/>
                <a:cs typeface="Times New Roman" panose="02020603050405020304" pitchFamily="18" charset="0"/>
              </a:rPr>
              <a:t> </a:t>
            </a:r>
            <a:r>
              <a:rPr lang="ru-RU" sz="5100" b="1" dirty="0">
                <a:solidFill>
                  <a:schemeClr val="bg1"/>
                </a:solidFill>
                <a:latin typeface="Times New Roman" panose="02020603050405020304" pitchFamily="18" charset="0"/>
                <a:cs typeface="Times New Roman" panose="02020603050405020304" pitchFamily="18" charset="0"/>
              </a:rPr>
              <a:t>АККРЕДИТАЦИЮ ОБРАЗОВАТЕЛЬНЫХ ПРОГРАММ НАЧАЛЬНОГО ОБЩЕГО, ОСНОВНОГО ОБЩЕГО, СРЕДНЕГО ОБЩЕГО ОБРАЗОВАНИЯ»</a:t>
            </a:r>
            <a:endParaRPr lang="ru-RU" sz="51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1"/>
            <a:ext cx="1301669" cy="1340528"/>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9A064762-7E63-4D6A-8F9D-2A58FACABC1B}"/>
              </a:ext>
            </a:extLst>
          </p:cNvPr>
          <p:cNvSpPr/>
          <p:nvPr/>
        </p:nvSpPr>
        <p:spPr>
          <a:xfrm>
            <a:off x="781235" y="2130641"/>
            <a:ext cx="10866268" cy="4154984"/>
          </a:xfrm>
          <a:prstGeom prst="rect">
            <a:avLst/>
          </a:prstGeom>
        </p:spPr>
        <p:txBody>
          <a:bodyPr wrap="square">
            <a:spAutoFit/>
          </a:bodyPr>
          <a:lstStyle/>
          <a:p>
            <a:pPr indent="288000" algn="just"/>
            <a:r>
              <a:rPr lang="ru-RU" sz="2400" dirty="0">
                <a:solidFill>
                  <a:schemeClr val="bg1"/>
                </a:solidFill>
                <a:latin typeface="Times New Roman" panose="02020603050405020304" pitchFamily="18" charset="0"/>
                <a:cs typeface="Times New Roman" panose="02020603050405020304" pitchFamily="18" charset="0"/>
              </a:rPr>
              <a:t>Приказом утвержден федеральный перечень электронных образовательных ресурсов, допущенных к использованию при реализации имеющих государственную аккредитацию общеобразовательных программ.</a:t>
            </a:r>
          </a:p>
          <a:p>
            <a:pPr indent="288000" algn="just"/>
            <a:r>
              <a:rPr lang="ru-RU" sz="2400" dirty="0">
                <a:solidFill>
                  <a:schemeClr val="bg1"/>
                </a:solidFill>
                <a:latin typeface="Times New Roman" panose="02020603050405020304" pitchFamily="18" charset="0"/>
                <a:cs typeface="Times New Roman" panose="02020603050405020304" pitchFamily="18" charset="0"/>
              </a:rPr>
              <a:t>Перечень, представленный в приложении к приказу, содержит следующие данные: наименование электронного образовательного ресурса, краткое его описание, информация о его правообладателе, а также класс, для которого он разработан; реквизиты приказа </a:t>
            </a:r>
            <a:r>
              <a:rPr lang="ru-RU" sz="2400" dirty="0" err="1">
                <a:solidFill>
                  <a:schemeClr val="bg1"/>
                </a:solidFill>
                <a:latin typeface="Times New Roman" panose="02020603050405020304" pitchFamily="18" charset="0"/>
                <a:cs typeface="Times New Roman" panose="02020603050405020304" pitchFamily="18" charset="0"/>
              </a:rPr>
              <a:t>Минпросвещения</a:t>
            </a:r>
            <a:r>
              <a:rPr lang="ru-RU" sz="2400" dirty="0">
                <a:solidFill>
                  <a:schemeClr val="bg1"/>
                </a:solidFill>
                <a:latin typeface="Times New Roman" panose="02020603050405020304" pitchFamily="18" charset="0"/>
                <a:cs typeface="Times New Roman" panose="02020603050405020304" pitchFamily="18" charset="0"/>
              </a:rPr>
              <a:t> России, утвердившего федеральный государственный образовательный стандарт, в соответствии с которым разработан электронный образовательный ресурс; возможность использования электронного образовательного ресурса при реализации общеобразовательных программ.</a:t>
            </a:r>
            <a:endParaRPr lang="ru-RU" sz="2400" b="0" i="0" dirty="0">
              <a:solidFill>
                <a:schemeClr val="bg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40784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523609" y="60351"/>
            <a:ext cx="10422384" cy="1322772"/>
          </a:xfrm>
        </p:spPr>
        <p:txBody>
          <a:bodyPr>
            <a:normAutofit fontScale="70000" lnSpcReduction="20000"/>
          </a:bodyPr>
          <a:lstStyle/>
          <a:p>
            <a:pPr algn="ctr">
              <a:lnSpc>
                <a:spcPct val="120000"/>
              </a:lnSpc>
              <a:spcBef>
                <a:spcPts val="0"/>
              </a:spcBef>
              <a:spcAft>
                <a:spcPts val="0"/>
              </a:spcAft>
            </a:pPr>
            <a:r>
              <a:rPr lang="ru-RU" sz="2900" b="1" dirty="0">
                <a:solidFill>
                  <a:schemeClr val="bg1"/>
                </a:solidFill>
                <a:latin typeface="Times New Roman" panose="02020603050405020304" pitchFamily="18" charset="0"/>
                <a:cs typeface="Times New Roman" panose="02020603050405020304" pitchFamily="18" charset="0"/>
              </a:rPr>
              <a:t>ПРИКАЗ МИНИСТЕРСТВА ПРОСВЕЩЕНИЯ РОССИЙСКОЙ ФЕДЕРАЦИИ </a:t>
            </a:r>
          </a:p>
          <a:p>
            <a:pPr algn="ctr">
              <a:lnSpc>
                <a:spcPct val="120000"/>
              </a:lnSpc>
              <a:spcBef>
                <a:spcPts val="0"/>
              </a:spcBef>
              <a:spcAft>
                <a:spcPts val="0"/>
              </a:spcAft>
            </a:pPr>
            <a:r>
              <a:rPr lang="ru-RU" sz="2900" b="1" dirty="0">
                <a:solidFill>
                  <a:schemeClr val="bg1"/>
                </a:solidFill>
                <a:latin typeface="Times New Roman" panose="02020603050405020304" pitchFamily="18" charset="0"/>
                <a:cs typeface="Times New Roman" panose="02020603050405020304" pitchFamily="18" charset="0"/>
              </a:rPr>
              <a:t>от 09 августа 2022 г. № 709 «О ВНЕСЕНИИ ИЗМЕНЕНИЙ В НЕКОТОРЫЕ ПРИКАЗЫ МИНИСТЕРСТВА ПРОСВЕЩЕНИЯ РОССИЙСКОЙ ФЕДЕРАЦИИ ПО ВОПРОСАМ РАЗРАБОТКИ ПРИМЕРНЫХ ОСНОВНЫХ ОБРАЗОВАТЕЛЬНЫХ ПРОГРАММ»</a:t>
            </a:r>
            <a:endParaRPr lang="ru-RU" sz="2900" dirty="0">
              <a:solidFill>
                <a:schemeClr val="bg1"/>
              </a:solidFill>
              <a:latin typeface="Times New Roman" panose="02020603050405020304" pitchFamily="18" charset="0"/>
              <a:cs typeface="Times New Roman" panose="02020603050405020304" pitchFamily="18" charset="0"/>
            </a:endParaRPr>
          </a:p>
          <a:p>
            <a:endParaRPr lang="ru-RU" sz="2900" dirty="0">
              <a:latin typeface="Times New Roman" panose="02020603050405020304" pitchFamily="18" charset="0"/>
              <a:cs typeface="Times New Roman" panose="02020603050405020304" pitchFamily="18" charset="0"/>
            </a:endParaRPr>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284428" cy="1322773"/>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62C08813-7F72-41DE-AAAC-5950FDC8E9D4}"/>
              </a:ext>
            </a:extLst>
          </p:cNvPr>
          <p:cNvSpPr/>
          <p:nvPr/>
        </p:nvSpPr>
        <p:spPr>
          <a:xfrm>
            <a:off x="754603" y="1742061"/>
            <a:ext cx="10795246" cy="4708981"/>
          </a:xfrm>
          <a:prstGeom prst="rect">
            <a:avLst/>
          </a:prstGeom>
        </p:spPr>
        <p:txBody>
          <a:bodyPr wrap="square">
            <a:spAutoFit/>
          </a:bodyPr>
          <a:lstStyle/>
          <a:p>
            <a:pPr indent="288000" algn="just">
              <a:spcAft>
                <a:spcPts val="0"/>
              </a:spcAft>
            </a:pP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Утверждены изменения, которые внесены в некоторые приказы </a:t>
            </a:r>
            <a:r>
              <a:rPr lang="ru-RU" sz="2000"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Минпросвещения</a:t>
            </a: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России по вопросам разработки примерных основных образовательных программ, в частности в Порядок разработки примерных основных общеобразовательных программ, проведения их экспертизы и ведения реестра примерных основных общеобразовательных программ, утвержденный приказом </a:t>
            </a:r>
            <a:r>
              <a:rPr lang="ru-RU" sz="2000"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Минпросвещения</a:t>
            </a: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России от 12 мая 2021 г. № 241, и в Порядок разработки примерных основных образовательных программ среднего профессионального образования, проведения их экспертизы и ведения реестра примерных основных образовательных программ среднего профессионального образования, утвержденный приказом </a:t>
            </a:r>
            <a:r>
              <a:rPr lang="ru-RU" sz="2000"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Минпросвещения</a:t>
            </a: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России от 8 апреля 2021 г. № 153.</a:t>
            </a:r>
          </a:p>
          <a:p>
            <a:pPr indent="288000" algn="just">
              <a:spcAft>
                <a:spcPts val="0"/>
              </a:spcAft>
            </a:pP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Скорректированы формулировки отдельных пунктов указанных нормативных документов, в результате чего слова «нормативных затрат оказания государственных услуг по реализации образовательной программы» в новой редакции заменены словами «финансового обеспечения реализации образовательной программы, определенные в соответствии с бюджетным законодательством Российской Федерации и Федеральным законом от 29 декабря 2012 г. № 273-ФЗ «Об образовании в Российской Федерации» .</a:t>
            </a:r>
            <a:endParaRPr lang="ru-RU" sz="20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06357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544715" y="79735"/>
            <a:ext cx="10576780" cy="2530300"/>
          </a:xfrm>
        </p:spPr>
        <p:txBody>
          <a:bodyPr>
            <a:noAutofit/>
          </a:bodyPr>
          <a:lstStyle/>
          <a:p>
            <a:pPr algn="ctr"/>
            <a:r>
              <a:rPr lang="ru-RU" sz="2000" b="1" dirty="0">
                <a:solidFill>
                  <a:schemeClr val="bg1"/>
                </a:solidFill>
                <a:latin typeface="Times New Roman" panose="02020603050405020304" pitchFamily="18" charset="0"/>
                <a:cs typeface="Times New Roman" panose="02020603050405020304" pitchFamily="18" charset="0"/>
              </a:rPr>
              <a:t>ПРИКАЗ</a:t>
            </a:r>
            <a:r>
              <a:rPr lang="ru-RU" sz="2000" dirty="0">
                <a:solidFill>
                  <a:schemeClr val="bg1"/>
                </a:solidFill>
                <a:latin typeface="Times New Roman" panose="02020603050405020304" pitchFamily="18" charset="0"/>
                <a:cs typeface="Times New Roman" panose="02020603050405020304" pitchFamily="18" charset="0"/>
              </a:rPr>
              <a:t> </a:t>
            </a:r>
            <a:r>
              <a:rPr lang="ru-RU" sz="2000" b="1" dirty="0">
                <a:solidFill>
                  <a:schemeClr val="bg1"/>
                </a:solidFill>
                <a:latin typeface="Times New Roman" panose="02020603050405020304" pitchFamily="18" charset="0"/>
                <a:cs typeface="Times New Roman" panose="02020603050405020304" pitchFamily="18" charset="0"/>
              </a:rPr>
              <a:t>МИНИСТЕРСТВА НАУКИ И ВЫСШЕГО ОБРАЗОВАНИЯ РОССИЙСКОЙ ФЕДЕРАЦИИ</a:t>
            </a:r>
            <a:r>
              <a:rPr lang="ru-RU" sz="2000" dirty="0">
                <a:solidFill>
                  <a:schemeClr val="bg1"/>
                </a:solidFill>
                <a:latin typeface="Times New Roman" panose="02020603050405020304" pitchFamily="18" charset="0"/>
                <a:cs typeface="Times New Roman" panose="02020603050405020304" pitchFamily="18" charset="0"/>
              </a:rPr>
              <a:t> </a:t>
            </a:r>
            <a:r>
              <a:rPr lang="ru-RU" sz="2000" b="1" dirty="0">
                <a:solidFill>
                  <a:schemeClr val="bg1"/>
                </a:solidFill>
                <a:latin typeface="Times New Roman" panose="02020603050405020304" pitchFamily="18" charset="0"/>
                <a:cs typeface="Times New Roman" panose="02020603050405020304" pitchFamily="18" charset="0"/>
              </a:rPr>
              <a:t>от 12 августа 2022 г. № 758</a:t>
            </a:r>
            <a:r>
              <a:rPr lang="ru-RU" sz="2000" dirty="0">
                <a:solidFill>
                  <a:schemeClr val="bg1"/>
                </a:solidFill>
                <a:latin typeface="Times New Roman" panose="02020603050405020304" pitchFamily="18" charset="0"/>
                <a:cs typeface="Times New Roman" panose="02020603050405020304" pitchFamily="18" charset="0"/>
              </a:rPr>
              <a:t> «</a:t>
            </a:r>
            <a:r>
              <a:rPr lang="ru-RU" sz="2000" b="1" dirty="0">
                <a:solidFill>
                  <a:schemeClr val="bg1"/>
                </a:solidFill>
                <a:latin typeface="Times New Roman" panose="02020603050405020304" pitchFamily="18" charset="0"/>
                <a:cs typeface="Times New Roman" panose="02020603050405020304" pitchFamily="18" charset="0"/>
              </a:rPr>
              <a:t>ОБ УСТАНОВЛЕНИИ МИНИМАЛЬНОГО КОЛИЧЕСТВА БАЛЛОВ ЕДИНОГО ГОСУДАРСТВЕННОГО ЭКЗАМЕНА ПО ОБЩЕОБРАЗОВАТЕЛЬНЫМ ПРЕДМЕТАМ, СООТВЕТСТВУЮЩИМ СПЕЦИАЛЬНОСТИ ИЛИ НАПРАВЛЕНИЮ ПОДГОТОВКИ, ПО КОТОРЫМ ПРОВОДИТСЯ ПРИЕМ НА ОБУЧЕНИЕ В ОБРАЗОВАТЕЛЬНЫХ ОРГАНИЗАЦИЯХ, НАХОДЯЩИХСЯ В ВЕДЕНИИ МИНИСТЕРСТВА НАУКИ И ВЫСШЕГО ОБРАЗОВАНИЯ РОССИЙСКОЙ ФЕДЕРАЦИИ, НА 2023/24 УЧЕБНЫЙ ГОД»</a:t>
            </a:r>
            <a:endParaRPr lang="ru-RU" sz="2000" dirty="0">
              <a:solidFill>
                <a:schemeClr val="bg1"/>
              </a:solidFill>
              <a:latin typeface="Times New Roman" panose="02020603050405020304" pitchFamily="18" charset="0"/>
              <a:cs typeface="Times New Roman" panose="02020603050405020304" pitchFamily="18" charset="0"/>
            </a:endParaRPr>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387872" cy="1429305"/>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E18C374E-0B12-4812-A824-29472359B4CB}"/>
              </a:ext>
            </a:extLst>
          </p:cNvPr>
          <p:cNvSpPr/>
          <p:nvPr/>
        </p:nvSpPr>
        <p:spPr>
          <a:xfrm>
            <a:off x="683581" y="2807460"/>
            <a:ext cx="11105965" cy="3785652"/>
          </a:xfrm>
          <a:prstGeom prst="rect">
            <a:avLst/>
          </a:prstGeom>
        </p:spPr>
        <p:txBody>
          <a:bodyPr wrap="square">
            <a:spAutoFit/>
          </a:bodyPr>
          <a:lstStyle/>
          <a:p>
            <a:pPr indent="288000" algn="just">
              <a:spcAft>
                <a:spcPts val="0"/>
              </a:spcAft>
            </a:pPr>
            <a:r>
              <a:rPr lang="ru-RU" sz="24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Приказом установлено минимальное количество баллов ЕГЭ по общеобразовательным предметам, по которым проводится прием на обучение в образовательных организациях, находящихся в ведении Минобрнауки России, на 2023/24 учебный год. </a:t>
            </a:r>
          </a:p>
          <a:p>
            <a:pPr indent="288000" algn="just">
              <a:spcAft>
                <a:spcPts val="0"/>
              </a:spcAft>
            </a:pPr>
            <a:r>
              <a:rPr lang="ru-RU" sz="24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Так, по предмету «Обществознание» установлено  45 баллов, по предмету «Информатика и информационно-коммуникационные технологии» - 44 балла, по предметам «Русский язык», «Литература» и «География»  - 40 баллов, по предметам «Математика», «Физика», «Биология» и «Химия» - 39 баллов, по предмету «История» - 35 баллов, а для предмета «Иностранный язык» минимальное количество баллов ЕГЭ составляет 30 баллов.</a:t>
            </a:r>
            <a:endParaRPr lang="ru-RU"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656272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518082" y="61981"/>
            <a:ext cx="10603413" cy="1713553"/>
          </a:xfrm>
        </p:spPr>
        <p:txBody>
          <a:bodyPr>
            <a:normAutofit fontScale="25000" lnSpcReduction="20000"/>
          </a:bodyPr>
          <a:lstStyle/>
          <a:p>
            <a:pPr algn="ctr">
              <a:lnSpc>
                <a:spcPct val="120000"/>
              </a:lnSpc>
              <a:spcBef>
                <a:spcPts val="0"/>
              </a:spcBef>
              <a:spcAft>
                <a:spcPts val="0"/>
              </a:spcAft>
            </a:pPr>
            <a:r>
              <a:rPr lang="ru-RU" sz="8000" b="1" dirty="0">
                <a:solidFill>
                  <a:schemeClr val="bg1"/>
                </a:solidFill>
                <a:latin typeface="Times New Roman" panose="02020603050405020304" pitchFamily="18" charset="0"/>
                <a:cs typeface="Times New Roman" panose="02020603050405020304" pitchFamily="18" charset="0"/>
              </a:rPr>
              <a:t>ПРИКАЗ МИНИСТЕРСТВА ПРОСВЕЩЕНИЯ РОССИЙСКОЙ ФЕДЕРАЦИИ</a:t>
            </a:r>
            <a:r>
              <a:rPr lang="ru-RU" sz="8000" dirty="0">
                <a:solidFill>
                  <a:schemeClr val="bg1"/>
                </a:solidFill>
                <a:latin typeface="Times New Roman" panose="02020603050405020304" pitchFamily="18" charset="0"/>
                <a:cs typeface="Times New Roman" panose="02020603050405020304" pitchFamily="18" charset="0"/>
              </a:rPr>
              <a:t> </a:t>
            </a:r>
          </a:p>
          <a:p>
            <a:pPr algn="ctr">
              <a:lnSpc>
                <a:spcPct val="120000"/>
              </a:lnSpc>
              <a:spcBef>
                <a:spcPts val="0"/>
              </a:spcBef>
              <a:spcAft>
                <a:spcPts val="0"/>
              </a:spcAft>
            </a:pPr>
            <a:r>
              <a:rPr lang="ru-RU" sz="8000" b="1" dirty="0">
                <a:solidFill>
                  <a:schemeClr val="bg1"/>
                </a:solidFill>
                <a:latin typeface="Times New Roman" panose="02020603050405020304" pitchFamily="18" charset="0"/>
                <a:cs typeface="Times New Roman" panose="02020603050405020304" pitchFamily="18" charset="0"/>
              </a:rPr>
              <a:t>от 12 августа 2022 г. № 732</a:t>
            </a:r>
            <a:r>
              <a:rPr lang="ru-RU" sz="8000" dirty="0">
                <a:solidFill>
                  <a:schemeClr val="bg1"/>
                </a:solidFill>
                <a:latin typeface="Times New Roman" panose="02020603050405020304" pitchFamily="18" charset="0"/>
                <a:cs typeface="Times New Roman" panose="02020603050405020304" pitchFamily="18" charset="0"/>
              </a:rPr>
              <a:t> «</a:t>
            </a:r>
            <a:r>
              <a:rPr lang="ru-RU" sz="8000" b="1" dirty="0">
                <a:solidFill>
                  <a:schemeClr val="bg1"/>
                </a:solidFill>
                <a:latin typeface="Times New Roman" panose="02020603050405020304" pitchFamily="18" charset="0"/>
                <a:cs typeface="Times New Roman" panose="02020603050405020304" pitchFamily="18" charset="0"/>
              </a:rPr>
              <a:t>О ВНЕСЕНИИ ИЗМЕНЕНИЙ В ФЕДЕРАЛЬНЫЙ ГОСУДАРСТВЕННЫЙ ОБРАЗОВАТЕЛЬНЫЙ СТАНДАРТ СРЕДНЕГО ОБЩЕГО ОБРАЗОВАНИЯ, УТВЕРЖДЕННЫЙ ПРИКАЗОМ МИНИСТЕРСТВА ОБРАЗОВАНИЯ И НАУКИ РОССИЙСКОЙ ФЕДЕРАЦИИ ОТ 17 МАЯ 2012 Г. № 413»</a:t>
            </a:r>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1"/>
            <a:ext cx="1301669" cy="1340528"/>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6203AE05-66E2-4C60-A646-7AB34DE55458}"/>
              </a:ext>
            </a:extLst>
          </p:cNvPr>
          <p:cNvSpPr/>
          <p:nvPr/>
        </p:nvSpPr>
        <p:spPr>
          <a:xfrm>
            <a:off x="195050" y="1884562"/>
            <a:ext cx="11801899" cy="4770537"/>
          </a:xfrm>
          <a:prstGeom prst="rect">
            <a:avLst/>
          </a:prstGeom>
        </p:spPr>
        <p:txBody>
          <a:bodyPr wrap="square">
            <a:spAutoFit/>
          </a:bodyPr>
          <a:lstStyle/>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Внесенными изменениями актуализированы требования к результатам освоения основной образовательной программы среднего общего образования (</a:t>
            </a:r>
            <a:r>
              <a:rPr lang="en-US"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II</a:t>
            </a:r>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глава). В частности, скорректирован перечень личностных результатов освоения основной общеобразовательной программы, куда включены ценности научного познания.</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Кроме того, конкретизированы требования к предметным результатам на базовом и углубленном уровнях по каждой учебной дисциплине.</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Скорректирован перечень обязательных учебных предметов основной образовательной программы. </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Внесенными изменениями в абзац первый пункта 13 конкретизирован перечень санитарно-эпидемиологических правил и нормативов, соблюдение требований которых необходимо при реализации организацией, осуществляющей образовательную деятельность, основных образовательных программ.</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Скорректированы требования к Программе коррекционной работы (подпункт 18.2.4 пункта 18), а также к Учебному плану среднего общего образования (подпункт 18.3.1 пункта 18). Согласно внесенным изменениям количество учебных занятий за 2 года на одного обучающегося должно составлять не менее 2170 часов и не более 2516 часов (не более 37 часов в неделю).</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Дополнены условия использования электронной информационно-образовательной среды организации, осуществляющей образовательную деятельность (пункт 26): должна обеспечиваться безопасность хранения информации об участниках образовательных отношений, безопасность цифровых образовательных ресурсов, используемых организацией, осуществляющей образовательную деятельность, при реализации программ среднего общего образования, безопасность организации образовательной деятельности в соответствии с Гигиеническими нормативами и Санитарно-эпидемиологическими требованиями.</a:t>
            </a:r>
          </a:p>
          <a:p>
            <a:pPr indent="288000"/>
            <a:r>
              <a:rPr lang="ru-RU" sz="1600" dirty="0">
                <a:solidFill>
                  <a:schemeClr val="bg1"/>
                </a:solidFill>
                <a:latin typeface="Times New Roman" panose="02020603050405020304" pitchFamily="18" charset="0"/>
                <a:ea typeface="Calibri" panose="020F0502020204030204" pitchFamily="34" charset="0"/>
              </a:rPr>
              <a:t>Также материально-технические условия реализации программы среднего общего образования должны обеспечивать соблюдение Гигиенических нормативов и Санитарно-эпидемиологических требований.</a:t>
            </a:r>
            <a:endParaRPr lang="ru-RU" sz="1600" dirty="0">
              <a:solidFill>
                <a:schemeClr val="bg1"/>
              </a:solidFill>
            </a:endParaRPr>
          </a:p>
        </p:txBody>
      </p:sp>
    </p:spTree>
    <p:extLst>
      <p:ext uri="{BB962C8B-B14F-4D97-AF65-F5344CB8AC3E}">
        <p14:creationId xmlns:p14="http://schemas.microsoft.com/office/powerpoint/2010/main" val="34211356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553591" y="88612"/>
            <a:ext cx="10567904" cy="2521423"/>
          </a:xfrm>
        </p:spPr>
        <p:txBody>
          <a:bodyPr>
            <a:normAutofit fontScale="25000" lnSpcReduction="20000"/>
          </a:bodyPr>
          <a:lstStyle/>
          <a:p>
            <a:pPr algn="ctr">
              <a:lnSpc>
                <a:spcPct val="120000"/>
              </a:lnSpc>
              <a:spcBef>
                <a:spcPts val="0"/>
              </a:spcBef>
              <a:spcAft>
                <a:spcPts val="0"/>
              </a:spcAft>
            </a:pPr>
            <a:r>
              <a:rPr lang="ru-RU" sz="8000" b="1" dirty="0">
                <a:solidFill>
                  <a:schemeClr val="bg1"/>
                </a:solidFill>
                <a:latin typeface="Times New Roman" panose="02020603050405020304" pitchFamily="18" charset="0"/>
                <a:cs typeface="Times New Roman" panose="02020603050405020304" pitchFamily="18" charset="0"/>
              </a:rPr>
              <a:t>ПРИКАЗ</a:t>
            </a:r>
            <a:r>
              <a:rPr lang="ru-RU" sz="8000" dirty="0">
                <a:solidFill>
                  <a:schemeClr val="bg1"/>
                </a:solidFill>
                <a:latin typeface="Times New Roman" panose="02020603050405020304" pitchFamily="18" charset="0"/>
                <a:cs typeface="Times New Roman" panose="02020603050405020304" pitchFamily="18" charset="0"/>
              </a:rPr>
              <a:t> </a:t>
            </a:r>
            <a:r>
              <a:rPr lang="ru-RU" sz="8000" b="1" dirty="0">
                <a:solidFill>
                  <a:schemeClr val="bg1"/>
                </a:solidFill>
                <a:latin typeface="Times New Roman" panose="02020603050405020304" pitchFamily="18" charset="0"/>
                <a:cs typeface="Times New Roman" panose="02020603050405020304" pitchFamily="18" charset="0"/>
              </a:rPr>
              <a:t>МИНИСТЕРСТВА НАУКИ И ВЫСШЕГО ОБРАЗОВАНИЯ РОССИЙСКОЙ ФЕДЕРАЦИИ И МИНИСТЕРСТВА ПРОСВЕЩЕНИЯ РОССИЙСКОЙ ФЕДЕРАЦИИ</a:t>
            </a:r>
            <a:r>
              <a:rPr lang="ru-RU" sz="8000" dirty="0">
                <a:solidFill>
                  <a:schemeClr val="bg1"/>
                </a:solidFill>
                <a:latin typeface="Times New Roman" panose="02020603050405020304" pitchFamily="18" charset="0"/>
                <a:cs typeface="Times New Roman" panose="02020603050405020304" pitchFamily="18" charset="0"/>
              </a:rPr>
              <a:t> </a:t>
            </a:r>
            <a:r>
              <a:rPr lang="ru-RU" sz="8000" b="1" dirty="0">
                <a:solidFill>
                  <a:schemeClr val="bg1"/>
                </a:solidFill>
                <a:latin typeface="Times New Roman" panose="02020603050405020304" pitchFamily="18" charset="0"/>
                <a:cs typeface="Times New Roman" panose="02020603050405020304" pitchFamily="18" charset="0"/>
              </a:rPr>
              <a:t>от 26 июля 2022 г. № 684/612</a:t>
            </a:r>
            <a:r>
              <a:rPr lang="ru-RU" sz="8000" dirty="0">
                <a:solidFill>
                  <a:schemeClr val="bg1"/>
                </a:solidFill>
                <a:latin typeface="Times New Roman" panose="02020603050405020304" pitchFamily="18" charset="0"/>
                <a:cs typeface="Times New Roman" panose="02020603050405020304" pitchFamily="18" charset="0"/>
              </a:rPr>
              <a:t> «</a:t>
            </a:r>
            <a:r>
              <a:rPr lang="ru-RU" sz="8000" b="1" dirty="0">
                <a:solidFill>
                  <a:schemeClr val="bg1"/>
                </a:solidFill>
                <a:latin typeface="Times New Roman" panose="02020603050405020304" pitchFamily="18" charset="0"/>
                <a:cs typeface="Times New Roman" panose="02020603050405020304" pitchFamily="18" charset="0"/>
              </a:rPr>
              <a:t>О ВНЕСЕНИИ ИЗМЕНЕНИЙ В ПРИЛОЖЕНИЯ № 1 И № 2 К ПРИКАЗУ МИНИСТЕРСТВА НАУКИ И ВЫСШЕГО ОБРАЗОВАНИЯ РОССИЙСКОЙ ФЕДЕРАЦИИ И МИНИСТЕРСТВА ПРОСВЕЩЕНИЯ РОССИЙСКОЙ ФЕДЕРАЦИИ ОТ 5 АВГУСТА 2020 Г. № 882/391 «ОБ ОРГАНИЗАЦИИ И ОСУЩЕСТВЛЕНИИ ОБРАЗОВАТЕЛЬНОЙ ДЕЯТЕЛЬНОСТИ ПРИ СЕТЕВОЙ ФОРМЕ РЕАЛИЗАЦИИ ОБРАЗОВАТЕЛЬНЫХ ПРОГРАММ»</a:t>
            </a:r>
            <a:endParaRPr lang="ru-RU" sz="80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1"/>
            <a:ext cx="1370632" cy="1411550"/>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9231CE46-F6B3-4765-A516-1DBA4E8B885F}"/>
              </a:ext>
            </a:extLst>
          </p:cNvPr>
          <p:cNvSpPr/>
          <p:nvPr/>
        </p:nvSpPr>
        <p:spPr>
          <a:xfrm>
            <a:off x="755822" y="2858934"/>
            <a:ext cx="10882804" cy="3170099"/>
          </a:xfrm>
          <a:prstGeom prst="rect">
            <a:avLst/>
          </a:prstGeom>
        </p:spPr>
        <p:txBody>
          <a:bodyPr wrap="square">
            <a:spAutoFit/>
          </a:bodyPr>
          <a:lstStyle/>
          <a:p>
            <a:pPr indent="342900" algn="just">
              <a:spcAft>
                <a:spcPts val="0"/>
              </a:spcAft>
            </a:pP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Конкретизирован порядок финансового обеспечения реализации сетевой образовательной программы. Согласно внесенным изменениям, финансовое обеспечение реализации сетевой образовательной программы осуществляется путем возмещения затрат на реализацию части сетевой образовательной программы в соответствии с перечнем затрат организации-участника на реализацию части образовательной программы или иными способами в соответствии с законодательством Российской Федерации.</a:t>
            </a:r>
            <a:endParaRPr lang="ru-RU" sz="24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indent="342900" algn="just">
              <a:spcAft>
                <a:spcPts val="0"/>
              </a:spcAft>
            </a:pP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В связи с этим актуализирован раздел 3 «Финансовое обеспечение реализации Образовательной программы», представленный в приложении № 2 к приказу.</a:t>
            </a:r>
            <a:endParaRPr lang="ru-RU" sz="24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indent="342900" algn="just">
              <a:spcAft>
                <a:spcPts val="0"/>
              </a:spcAft>
            </a:pP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Утвержден рекомендуемый образец отчета об объемах затрат организации-участника на реализацию части образовательной программы.</a:t>
            </a:r>
            <a:endParaRPr lang="ru-RU"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063742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553592" y="150921"/>
            <a:ext cx="10502284" cy="1136341"/>
          </a:xfrm>
        </p:spPr>
        <p:txBody>
          <a:bodyPr>
            <a:normAutofit/>
          </a:bodyPr>
          <a:lstStyle/>
          <a:p>
            <a:pPr algn="ctr">
              <a:spcBef>
                <a:spcPts val="0"/>
              </a:spcBef>
              <a:spcAft>
                <a:spcPts val="0"/>
              </a:spcAft>
            </a:pPr>
            <a:r>
              <a:rPr lang="ru-RU" sz="2200" b="1" dirty="0">
                <a:solidFill>
                  <a:schemeClr val="bg1"/>
                </a:solidFill>
                <a:latin typeface="Times New Roman" panose="02020603050405020304" pitchFamily="18" charset="0"/>
                <a:cs typeface="Times New Roman" panose="02020603050405020304" pitchFamily="18" charset="0"/>
              </a:rPr>
              <a:t>ПОСТАНОВЛЕНИЕ ПРАВИТЕЛЬСТВА РОССИЙСКОЙ ФЕДЕРАЦИИ</a:t>
            </a:r>
            <a:endParaRPr lang="ru-RU" sz="2200" dirty="0">
              <a:solidFill>
                <a:schemeClr val="bg1"/>
              </a:solidFill>
              <a:latin typeface="Times New Roman" panose="02020603050405020304" pitchFamily="18" charset="0"/>
              <a:cs typeface="Times New Roman" panose="02020603050405020304" pitchFamily="18" charset="0"/>
            </a:endParaRPr>
          </a:p>
          <a:p>
            <a:pPr algn="ctr">
              <a:spcBef>
                <a:spcPts val="0"/>
              </a:spcBef>
              <a:spcAft>
                <a:spcPts val="0"/>
              </a:spcAft>
            </a:pPr>
            <a:r>
              <a:rPr lang="ru-RU" sz="2200" b="1" dirty="0">
                <a:solidFill>
                  <a:schemeClr val="bg1"/>
                </a:solidFill>
                <a:latin typeface="Times New Roman" panose="02020603050405020304" pitchFamily="18" charset="0"/>
                <a:cs typeface="Times New Roman" panose="02020603050405020304" pitchFamily="18" charset="0"/>
              </a:rPr>
              <a:t>от 15 сентября 2022 г. № 1593 «О ВНЕСЕНИИ ИЗМЕНЕНИЙ В ПОЛОЖЕНИЕ О ЛИЦЕНЗИРОВАНИИ ОБРАЗОВАТЕЛЬНОЙ ДЕЯТЕЛЬНОСТИ»</a:t>
            </a:r>
            <a:endParaRPr lang="ru-RU" sz="22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1"/>
            <a:ext cx="1370632" cy="1411550"/>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DA71A09C-84CA-47AC-8B6E-8B04C3C911A7}"/>
              </a:ext>
            </a:extLst>
          </p:cNvPr>
          <p:cNvSpPr/>
          <p:nvPr/>
        </p:nvSpPr>
        <p:spPr>
          <a:xfrm>
            <a:off x="418730" y="1411551"/>
            <a:ext cx="11354540" cy="5262979"/>
          </a:xfrm>
          <a:prstGeom prst="rect">
            <a:avLst/>
          </a:prstGeom>
        </p:spPr>
        <p:txBody>
          <a:bodyPr wrap="square">
            <a:spAutoFit/>
          </a:bodyPr>
          <a:lstStyle/>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Постановлением утверждены изменения, которые вносятся в Положение о лицензировании образовательной деятельности, утвержденное постановлением Правительства РФ от 18.09.2020 г. № 1490.</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В частности, скорректирован перечень сведений и документов (копий документов), направляемых для получения лицензии соискателем в лицензирующий орган посредством единого портала государственных и муниципальных услуг, регионального портала государственных и муниципальных услуг и иных информационных систем. </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Отмечено, что представляемые в лицензирующий орган сведения о реализации образовательных программ не должны содержать сведения, составляющие государственную тайну.</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Определен перечень документов и сведений, которые организации, осуществляющие образовательную деятельность, планирующие реализовывать образовательные программы с применением исключительно электронного обучения, дистанционных образовательных технологий, не представляют в лицензирующий орган, а также не указывают в сведениях о реализации образовательных программ.</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Установлены виды документов, а также необходимые сведения, которые представляются: - при намерении лицензиата осуществлять образовательную деятельность по адресу места ее осуществления, не указанному в реестре лицензии; </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при намерении лицензиата осуществлять образовательную деятельность в филиале, не указанном в реестре лицензий; </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при намерении лицензиата осуществлять деятельность по реализации новых образовательных программ, не указанных в реестре лицензий.</a:t>
            </a:r>
          </a:p>
          <a:p>
            <a:pPr indent="288000" algn="just"/>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Конкретизирован и дополнен перечень деятельности по реализации образовательных программ, представленный в приложении к Положению о лицензировании образовательной деятельности. Так, реализация дополнительных общеобразовательных программ в новой редакции предусматривает реализацию дополнительных предпрофессиональных программ в области искусств, а также дополнительных образовательных программ спортивной подготовки.</a:t>
            </a:r>
          </a:p>
          <a:p>
            <a:pPr indent="288000"/>
            <a:r>
              <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Постановление вступает в силу с 1 января 2023 года и действует до 1 сентября 2026 года.</a:t>
            </a:r>
            <a:endParaRPr lang="ru-RU" sz="16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07634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988598" y="1583645"/>
            <a:ext cx="8291744" cy="3023866"/>
          </a:xfrm>
        </p:spPr>
        <p:txBody>
          <a:bodyPr>
            <a:normAutofit/>
          </a:bodyPr>
          <a:lstStyle/>
          <a:p>
            <a:pPr algn="ctr"/>
            <a:r>
              <a:rPr lang="ru-RU" sz="4000" b="1" dirty="0">
                <a:solidFill>
                  <a:schemeClr val="bg1"/>
                </a:solidFill>
                <a:latin typeface="Times New Roman" panose="02020603050405020304" pitchFamily="18" charset="0"/>
                <a:cs typeface="Times New Roman" panose="02020603050405020304" pitchFamily="18" charset="0"/>
              </a:rPr>
              <a:t> </a:t>
            </a:r>
            <a:endParaRPr lang="ru-RU" sz="4000"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537738" cy="1583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0816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608243" y="1636747"/>
            <a:ext cx="9133738" cy="3334748"/>
          </a:xfrm>
        </p:spPr>
        <p:txBody>
          <a:bodyPr/>
          <a:lstStyle/>
          <a:p>
            <a:pPr algn="ctr"/>
            <a:r>
              <a:rPr lang="ru-RU" sz="3600" b="1" dirty="0">
                <a:solidFill>
                  <a:schemeClr val="bg1"/>
                </a:solidFill>
                <a:latin typeface="Times New Roman" panose="02020603050405020304" pitchFamily="18" charset="0"/>
                <a:cs typeface="Times New Roman" panose="02020603050405020304" pitchFamily="18" charset="0"/>
              </a:rPr>
              <a:t>Обзор наиболее значимых изменений в законодательстве в сфере образования за третий квартал 2022г.  </a:t>
            </a:r>
            <a:endParaRPr lang="ru-RU" sz="36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537738" cy="1583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59013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988598" y="1583645"/>
            <a:ext cx="8291744" cy="3023866"/>
          </a:xfrm>
        </p:spPr>
        <p:txBody>
          <a:bodyPr>
            <a:normAutofit/>
          </a:bodyPr>
          <a:lstStyle/>
          <a:p>
            <a:pPr algn="ctr"/>
            <a:r>
              <a:rPr lang="ru-RU" sz="4000" b="1" dirty="0">
                <a:solidFill>
                  <a:schemeClr val="bg1"/>
                </a:solidFill>
                <a:latin typeface="Times New Roman" panose="02020603050405020304" pitchFamily="18" charset="0"/>
                <a:cs typeface="Times New Roman" panose="02020603050405020304" pitchFamily="18" charset="0"/>
              </a:rPr>
              <a:t> </a:t>
            </a:r>
            <a:endParaRPr lang="ru-RU" sz="4000"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537738" cy="1583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21733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2704216" y="261740"/>
            <a:ext cx="8291744" cy="3023866"/>
          </a:xfrm>
        </p:spPr>
        <p:txBody>
          <a:bodyPr>
            <a:normAutofit/>
          </a:bodyPr>
          <a:lstStyle/>
          <a:p>
            <a:pPr algn="ctr"/>
            <a:r>
              <a:rPr lang="ru-RU" sz="4000" b="1" dirty="0">
                <a:solidFill>
                  <a:schemeClr val="bg1"/>
                </a:solidFill>
                <a:latin typeface="Times New Roman" panose="02020603050405020304" pitchFamily="18" charset="0"/>
                <a:cs typeface="Times New Roman" panose="02020603050405020304" pitchFamily="18" charset="0"/>
              </a:rPr>
              <a:t> </a:t>
            </a:r>
            <a:endParaRPr lang="ru-RU" sz="4000"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537738" cy="1583645"/>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3478B142-1405-45D2-87FA-249C0795C2BA}"/>
              </a:ext>
            </a:extLst>
          </p:cNvPr>
          <p:cNvSpPr/>
          <p:nvPr/>
        </p:nvSpPr>
        <p:spPr>
          <a:xfrm>
            <a:off x="1608243" y="92768"/>
            <a:ext cx="10157791" cy="2954655"/>
          </a:xfrm>
          <a:prstGeom prst="rect">
            <a:avLst/>
          </a:prstGeom>
        </p:spPr>
        <p:txBody>
          <a:bodyPr wrap="square">
            <a:spAutoFit/>
          </a:bodyPr>
          <a:lstStyle/>
          <a:p>
            <a:pPr algn="ctr"/>
            <a:r>
              <a:rPr lang="ru-RU" sz="2400" dirty="0">
                <a:solidFill>
                  <a:schemeClr val="bg1"/>
                </a:solidFill>
                <a:latin typeface="Times New Roman" panose="02020603050405020304" pitchFamily="18" charset="0"/>
                <a:cs typeface="Times New Roman" panose="02020603050405020304" pitchFamily="18" charset="0"/>
              </a:rPr>
              <a:t>ФЕДЕРАЛЬНОЕ ГОСУДАРСТВЕННОЕ БЮДЖЕТНОЕ НАУЧНОЕ УЧРЕЖДЕНИЕ</a:t>
            </a:r>
            <a:br>
              <a:rPr lang="ru-RU" sz="2400" dirty="0">
                <a:solidFill>
                  <a:schemeClr val="bg1"/>
                </a:solidFill>
                <a:latin typeface="Times New Roman" panose="02020603050405020304" pitchFamily="18" charset="0"/>
                <a:cs typeface="Times New Roman" panose="02020603050405020304" pitchFamily="18" charset="0"/>
              </a:rPr>
            </a:br>
            <a:r>
              <a:rPr lang="ru-RU" sz="2400" b="1" dirty="0">
                <a:solidFill>
                  <a:schemeClr val="bg1"/>
                </a:solidFill>
                <a:latin typeface="Times New Roman" panose="02020603050405020304" pitchFamily="18" charset="0"/>
                <a:cs typeface="Times New Roman" panose="02020603050405020304" pitchFamily="18" charset="0"/>
              </a:rPr>
              <a:t>ФЕДЕРАЛЬНЫЙ ЦЕНТР ОБРАЗОВАТЕЛЬНОГО ЗАКОНОДАТЕЛЬСТВА</a:t>
            </a:r>
            <a:r>
              <a:rPr lang="ru-RU" dirty="0">
                <a:solidFill>
                  <a:schemeClr val="bg1"/>
                </a:solidFill>
                <a:latin typeface="Times New Roman" panose="02020603050405020304" pitchFamily="18" charset="0"/>
                <a:cs typeface="Times New Roman" panose="02020603050405020304" pitchFamily="18" charset="0"/>
              </a:rPr>
              <a:t> </a:t>
            </a:r>
            <a:br>
              <a:rPr lang="ru-RU" b="1" dirty="0">
                <a:solidFill>
                  <a:schemeClr val="bg1"/>
                </a:solidFill>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hlinkClick r:id="rId3"/>
              </a:rPr>
              <a:t>http://fcoz.ru/</a:t>
            </a:r>
            <a:endParaRPr lang="ru-RU" sz="3600" dirty="0">
              <a:latin typeface="Times New Roman" panose="02020603050405020304" pitchFamily="18" charset="0"/>
              <a:cs typeface="Times New Roman" panose="02020603050405020304" pitchFamily="18" charset="0"/>
            </a:endParaRPr>
          </a:p>
          <a:p>
            <a:pPr algn="ctr"/>
            <a:endParaRPr lang="ru-RU" sz="3600" dirty="0">
              <a:latin typeface="Times New Roman" panose="02020603050405020304" pitchFamily="18" charset="0"/>
              <a:cs typeface="Times New Roman" panose="02020603050405020304" pitchFamily="18" charset="0"/>
            </a:endParaRPr>
          </a:p>
          <a:p>
            <a:pPr algn="ctr"/>
            <a:endParaRPr lang="ru-RU" dirty="0"/>
          </a:p>
        </p:txBody>
      </p:sp>
      <p:pic>
        <p:nvPicPr>
          <p:cNvPr id="6" name="Рисунок 5">
            <a:extLst>
              <a:ext uri="{FF2B5EF4-FFF2-40B4-BE49-F238E27FC236}">
                <a16:creationId xmlns:a16="http://schemas.microsoft.com/office/drawing/2014/main" id="{350D405D-9C0C-4F8B-B572-C7490C493318}"/>
              </a:ext>
            </a:extLst>
          </p:cNvPr>
          <p:cNvPicPr>
            <a:picLocks noChangeAspect="1"/>
          </p:cNvPicPr>
          <p:nvPr/>
        </p:nvPicPr>
        <p:blipFill rotWithShape="1">
          <a:blip r:embed="rId4"/>
          <a:srcRect l="10420" t="6717" r="10127" b="3986"/>
          <a:stretch/>
        </p:blipFill>
        <p:spPr>
          <a:xfrm>
            <a:off x="4653378" y="2419035"/>
            <a:ext cx="7508479" cy="4438965"/>
          </a:xfrm>
          <a:prstGeom prst="rect">
            <a:avLst/>
          </a:prstGeom>
        </p:spPr>
      </p:pic>
      <p:pic>
        <p:nvPicPr>
          <p:cNvPr id="7" name="Рисунок 6">
            <a:extLst>
              <a:ext uri="{FF2B5EF4-FFF2-40B4-BE49-F238E27FC236}">
                <a16:creationId xmlns:a16="http://schemas.microsoft.com/office/drawing/2014/main" id="{14637473-38FF-427C-887C-6D7063D0BBA5}"/>
              </a:ext>
            </a:extLst>
          </p:cNvPr>
          <p:cNvPicPr>
            <a:picLocks noChangeAspect="1"/>
          </p:cNvPicPr>
          <p:nvPr/>
        </p:nvPicPr>
        <p:blipFill rotWithShape="1">
          <a:blip r:embed="rId5"/>
          <a:srcRect l="9300" t="7835" r="10372" b="4380"/>
          <a:stretch/>
        </p:blipFill>
        <p:spPr>
          <a:xfrm>
            <a:off x="30143" y="1948072"/>
            <a:ext cx="4493362" cy="3190460"/>
          </a:xfrm>
          <a:prstGeom prst="rect">
            <a:avLst/>
          </a:prstGeom>
        </p:spPr>
      </p:pic>
      <p:cxnSp>
        <p:nvCxnSpPr>
          <p:cNvPr id="9" name="Прямая со стрелкой 8">
            <a:extLst>
              <a:ext uri="{FF2B5EF4-FFF2-40B4-BE49-F238E27FC236}">
                <a16:creationId xmlns:a16="http://schemas.microsoft.com/office/drawing/2014/main" id="{D99F1A12-B530-4141-9BC4-37955C513C06}"/>
              </a:ext>
            </a:extLst>
          </p:cNvPr>
          <p:cNvCxnSpPr>
            <a:cxnSpLocks/>
          </p:cNvCxnSpPr>
          <p:nvPr/>
        </p:nvCxnSpPr>
        <p:spPr>
          <a:xfrm flipV="1">
            <a:off x="6346447" y="5138534"/>
            <a:ext cx="1058205" cy="1"/>
          </a:xfrm>
          <a:prstGeom prst="straightConnector1">
            <a:avLst/>
          </a:prstGeom>
          <a:ln>
            <a:solidFill>
              <a:schemeClr val="accent6">
                <a:alpha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 name="Прямая со стрелкой 10">
            <a:extLst>
              <a:ext uri="{FF2B5EF4-FFF2-40B4-BE49-F238E27FC236}">
                <a16:creationId xmlns:a16="http://schemas.microsoft.com/office/drawing/2014/main" id="{EFC6F367-059D-4545-B480-8E969265FCD5}"/>
              </a:ext>
            </a:extLst>
          </p:cNvPr>
          <p:cNvCxnSpPr/>
          <p:nvPr/>
        </p:nvCxnSpPr>
        <p:spPr>
          <a:xfrm>
            <a:off x="7156174" y="5267739"/>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Овал 13">
            <a:extLst>
              <a:ext uri="{FF2B5EF4-FFF2-40B4-BE49-F238E27FC236}">
                <a16:creationId xmlns:a16="http://schemas.microsoft.com/office/drawing/2014/main" id="{080F4D5E-308F-4D7E-BC21-B3C474381877}"/>
              </a:ext>
            </a:extLst>
          </p:cNvPr>
          <p:cNvSpPr/>
          <p:nvPr/>
        </p:nvSpPr>
        <p:spPr>
          <a:xfrm>
            <a:off x="5635488" y="4648455"/>
            <a:ext cx="1669773" cy="32110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7334875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988598" y="1583645"/>
            <a:ext cx="8291744" cy="3023866"/>
          </a:xfrm>
        </p:spPr>
        <p:txBody>
          <a:bodyPr>
            <a:normAutofit/>
          </a:bodyPr>
          <a:lstStyle/>
          <a:p>
            <a:pPr algn="ctr"/>
            <a:r>
              <a:rPr lang="ru-RU" sz="4000" b="1" dirty="0">
                <a:solidFill>
                  <a:schemeClr val="bg1"/>
                </a:solidFill>
                <a:latin typeface="Times New Roman" panose="02020603050405020304" pitchFamily="18" charset="0"/>
                <a:cs typeface="Times New Roman" panose="02020603050405020304" pitchFamily="18" charset="0"/>
              </a:rPr>
              <a:t>Анализ обращений граждан за третий квартал 2022г.</a:t>
            </a:r>
            <a:endParaRPr lang="ru-RU" sz="4000"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537738" cy="1583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64428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10289" cy="134940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Диаграмма 5">
            <a:extLst>
              <a:ext uri="{FF2B5EF4-FFF2-40B4-BE49-F238E27FC236}">
                <a16:creationId xmlns:a16="http://schemas.microsoft.com/office/drawing/2014/main" id="{C74CB211-DBF7-4358-98EA-7FC513E27EA8}"/>
              </a:ext>
            </a:extLst>
          </p:cNvPr>
          <p:cNvGraphicFramePr>
            <a:graphicFrameLocks noGrp="1"/>
          </p:cNvGraphicFramePr>
          <p:nvPr>
            <p:extLst>
              <p:ext uri="{D42A27DB-BD31-4B8C-83A1-F6EECF244321}">
                <p14:modId xmlns:p14="http://schemas.microsoft.com/office/powerpoint/2010/main" val="2075046783"/>
              </p:ext>
            </p:extLst>
          </p:nvPr>
        </p:nvGraphicFramePr>
        <p:xfrm>
          <a:off x="1560443" y="139148"/>
          <a:ext cx="10426148" cy="645049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478288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537738" cy="158364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Диаграмма 6">
            <a:extLst>
              <a:ext uri="{FF2B5EF4-FFF2-40B4-BE49-F238E27FC236}">
                <a16:creationId xmlns:a16="http://schemas.microsoft.com/office/drawing/2014/main" id="{CD0B7706-CD99-446D-A247-E7B119818FFB}"/>
              </a:ext>
            </a:extLst>
          </p:cNvPr>
          <p:cNvGraphicFramePr>
            <a:graphicFrameLocks noGrp="1"/>
          </p:cNvGraphicFramePr>
          <p:nvPr>
            <p:extLst>
              <p:ext uri="{D42A27DB-BD31-4B8C-83A1-F6EECF244321}">
                <p14:modId xmlns:p14="http://schemas.microsoft.com/office/powerpoint/2010/main" val="3946663889"/>
              </p:ext>
            </p:extLst>
          </p:nvPr>
        </p:nvGraphicFramePr>
        <p:xfrm>
          <a:off x="2024743" y="158620"/>
          <a:ext cx="10096752" cy="651276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976617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537738" cy="158364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Диаграмма 4">
            <a:extLst>
              <a:ext uri="{FF2B5EF4-FFF2-40B4-BE49-F238E27FC236}">
                <a16:creationId xmlns:a16="http://schemas.microsoft.com/office/drawing/2014/main" id="{6CB3D79E-5E44-4A75-A08F-CE285BCA6615}"/>
              </a:ext>
            </a:extLst>
          </p:cNvPr>
          <p:cNvGraphicFramePr>
            <a:graphicFrameLocks noGrp="1"/>
          </p:cNvGraphicFramePr>
          <p:nvPr>
            <p:extLst>
              <p:ext uri="{D42A27DB-BD31-4B8C-83A1-F6EECF244321}">
                <p14:modId xmlns:p14="http://schemas.microsoft.com/office/powerpoint/2010/main" val="1270270772"/>
              </p:ext>
            </p:extLst>
          </p:nvPr>
        </p:nvGraphicFramePr>
        <p:xfrm>
          <a:off x="1698172" y="93306"/>
          <a:ext cx="10338318" cy="676469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846174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349960" cy="139026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Диаграмма 4">
            <a:extLst>
              <a:ext uri="{FF2B5EF4-FFF2-40B4-BE49-F238E27FC236}">
                <a16:creationId xmlns:a16="http://schemas.microsoft.com/office/drawing/2014/main" id="{6D98701C-A6A0-4A22-8D01-B5DCBFB5B482}"/>
              </a:ext>
            </a:extLst>
          </p:cNvPr>
          <p:cNvGraphicFramePr>
            <a:graphicFrameLocks noGrp="1"/>
          </p:cNvGraphicFramePr>
          <p:nvPr>
            <p:extLst>
              <p:ext uri="{D42A27DB-BD31-4B8C-83A1-F6EECF244321}">
                <p14:modId xmlns:p14="http://schemas.microsoft.com/office/powerpoint/2010/main" val="846682340"/>
              </p:ext>
            </p:extLst>
          </p:nvPr>
        </p:nvGraphicFramePr>
        <p:xfrm>
          <a:off x="1604865" y="83976"/>
          <a:ext cx="10366311" cy="667138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85993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377296" cy="141841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Диаграмма 4">
            <a:extLst>
              <a:ext uri="{FF2B5EF4-FFF2-40B4-BE49-F238E27FC236}">
                <a16:creationId xmlns:a16="http://schemas.microsoft.com/office/drawing/2014/main" id="{C519E4AF-2F7D-47B4-9F4A-BA03CAD924D1}"/>
              </a:ext>
            </a:extLst>
          </p:cNvPr>
          <p:cNvGraphicFramePr>
            <a:graphicFrameLocks noGrp="1"/>
          </p:cNvGraphicFramePr>
          <p:nvPr>
            <p:extLst>
              <p:ext uri="{D42A27DB-BD31-4B8C-83A1-F6EECF244321}">
                <p14:modId xmlns:p14="http://schemas.microsoft.com/office/powerpoint/2010/main" val="3804825144"/>
              </p:ext>
            </p:extLst>
          </p:nvPr>
        </p:nvGraphicFramePr>
        <p:xfrm>
          <a:off x="1447802" y="124287"/>
          <a:ext cx="10673694" cy="651910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916512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67187" cy="130501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Диаграмма 4">
            <a:extLst>
              <a:ext uri="{FF2B5EF4-FFF2-40B4-BE49-F238E27FC236}">
                <a16:creationId xmlns:a16="http://schemas.microsoft.com/office/drawing/2014/main" id="{8A9AFFEE-652A-4938-8317-7FF89A059F24}"/>
              </a:ext>
            </a:extLst>
          </p:cNvPr>
          <p:cNvGraphicFramePr>
            <a:graphicFrameLocks noGrp="1"/>
          </p:cNvGraphicFramePr>
          <p:nvPr>
            <p:extLst>
              <p:ext uri="{D42A27DB-BD31-4B8C-83A1-F6EECF244321}">
                <p14:modId xmlns:p14="http://schemas.microsoft.com/office/powerpoint/2010/main" val="2672323446"/>
              </p:ext>
            </p:extLst>
          </p:nvPr>
        </p:nvGraphicFramePr>
        <p:xfrm>
          <a:off x="1189609" y="79899"/>
          <a:ext cx="10937288" cy="659610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028012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67187" cy="130501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Диаграмма 5">
            <a:extLst>
              <a:ext uri="{FF2B5EF4-FFF2-40B4-BE49-F238E27FC236}">
                <a16:creationId xmlns:a16="http://schemas.microsoft.com/office/drawing/2014/main" id="{CD93C55C-393E-4367-8124-270117DA785E}"/>
              </a:ext>
            </a:extLst>
          </p:cNvPr>
          <p:cNvGraphicFramePr>
            <a:graphicFrameLocks noGrp="1"/>
          </p:cNvGraphicFramePr>
          <p:nvPr>
            <p:extLst>
              <p:ext uri="{D42A27DB-BD31-4B8C-83A1-F6EECF244321}">
                <p14:modId xmlns:p14="http://schemas.microsoft.com/office/powerpoint/2010/main" val="1686997488"/>
              </p:ext>
            </p:extLst>
          </p:nvPr>
        </p:nvGraphicFramePr>
        <p:xfrm>
          <a:off x="1447799" y="150920"/>
          <a:ext cx="10528177" cy="655172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03666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2077374" y="115247"/>
            <a:ext cx="8913181" cy="950074"/>
          </a:xfrm>
        </p:spPr>
        <p:txBody>
          <a:bodyPr>
            <a:normAutofit/>
          </a:bodyPr>
          <a:lstStyle/>
          <a:p>
            <a:pPr algn="ctr"/>
            <a:r>
              <a:rPr lang="ru-RU" sz="2800" b="1" dirty="0">
                <a:solidFill>
                  <a:schemeClr val="bg1"/>
                </a:solidFill>
                <a:latin typeface="Times New Roman" panose="02020603050405020304" pitchFamily="18" charset="0"/>
                <a:cs typeface="Times New Roman" panose="02020603050405020304" pitchFamily="18" charset="0"/>
              </a:rPr>
              <a:t>Федеральный закон от 29 декабря 2012 г. N 273-ФЗ</a:t>
            </a:r>
            <a:br>
              <a:rPr lang="ru-RU" sz="2800" b="1"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a:t>
            </a:r>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385433" cy="142679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Схема 4">
            <a:extLst>
              <a:ext uri="{FF2B5EF4-FFF2-40B4-BE49-F238E27FC236}">
                <a16:creationId xmlns:a16="http://schemas.microsoft.com/office/drawing/2014/main" id="{7EC279CB-C1DC-47DA-8030-0DCCDAD73EFD}"/>
              </a:ext>
            </a:extLst>
          </p:cNvPr>
          <p:cNvGraphicFramePr/>
          <p:nvPr>
            <p:extLst>
              <p:ext uri="{D42A27DB-BD31-4B8C-83A1-F6EECF244321}">
                <p14:modId xmlns:p14="http://schemas.microsoft.com/office/powerpoint/2010/main" val="549156395"/>
              </p:ext>
            </p:extLst>
          </p:nvPr>
        </p:nvGraphicFramePr>
        <p:xfrm>
          <a:off x="1000217" y="1426793"/>
          <a:ext cx="10416465" cy="50627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154495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67187" cy="130501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Диаграмма 4">
            <a:extLst>
              <a:ext uri="{FF2B5EF4-FFF2-40B4-BE49-F238E27FC236}">
                <a16:creationId xmlns:a16="http://schemas.microsoft.com/office/drawing/2014/main" id="{A0517AE6-8128-4C79-94FC-625CEB40D859}"/>
              </a:ext>
            </a:extLst>
          </p:cNvPr>
          <p:cNvGraphicFramePr>
            <a:graphicFrameLocks noGrp="1"/>
          </p:cNvGraphicFramePr>
          <p:nvPr>
            <p:extLst>
              <p:ext uri="{D42A27DB-BD31-4B8C-83A1-F6EECF244321}">
                <p14:modId xmlns:p14="http://schemas.microsoft.com/office/powerpoint/2010/main" val="171713742"/>
              </p:ext>
            </p:extLst>
          </p:nvPr>
        </p:nvGraphicFramePr>
        <p:xfrm>
          <a:off x="1267187" y="148701"/>
          <a:ext cx="10779811" cy="656059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328122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67187" cy="130501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Диаграмма 2">
            <a:extLst>
              <a:ext uri="{FF2B5EF4-FFF2-40B4-BE49-F238E27FC236}">
                <a16:creationId xmlns:a16="http://schemas.microsoft.com/office/drawing/2014/main" id="{D3D068CC-E2DC-44CF-A3F0-F9EA27EC3C85}"/>
              </a:ext>
            </a:extLst>
          </p:cNvPr>
          <p:cNvGraphicFramePr>
            <a:graphicFrameLocks noGrp="1"/>
          </p:cNvGraphicFramePr>
          <p:nvPr>
            <p:extLst>
              <p:ext uri="{D42A27DB-BD31-4B8C-83A1-F6EECF244321}">
                <p14:modId xmlns:p14="http://schemas.microsoft.com/office/powerpoint/2010/main" val="3151178018"/>
              </p:ext>
            </p:extLst>
          </p:nvPr>
        </p:nvGraphicFramePr>
        <p:xfrm>
          <a:off x="1401416" y="193813"/>
          <a:ext cx="10555357" cy="647037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514310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67187" cy="130501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Диаграмма 2">
            <a:extLst>
              <a:ext uri="{FF2B5EF4-FFF2-40B4-BE49-F238E27FC236}">
                <a16:creationId xmlns:a16="http://schemas.microsoft.com/office/drawing/2014/main" id="{06D09870-9B50-49B7-B6F0-7F5059D61F5E}"/>
              </a:ext>
            </a:extLst>
          </p:cNvPr>
          <p:cNvGraphicFramePr>
            <a:graphicFrameLocks noGrp="1"/>
          </p:cNvGraphicFramePr>
          <p:nvPr>
            <p:extLst>
              <p:ext uri="{D42A27DB-BD31-4B8C-83A1-F6EECF244321}">
                <p14:modId xmlns:p14="http://schemas.microsoft.com/office/powerpoint/2010/main" val="489206548"/>
              </p:ext>
            </p:extLst>
          </p:nvPr>
        </p:nvGraphicFramePr>
        <p:xfrm>
          <a:off x="1449551" y="139147"/>
          <a:ext cx="10517162" cy="652006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139523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67187" cy="130501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Диаграмма 2">
            <a:extLst>
              <a:ext uri="{FF2B5EF4-FFF2-40B4-BE49-F238E27FC236}">
                <a16:creationId xmlns:a16="http://schemas.microsoft.com/office/drawing/2014/main" id="{73F5B24D-9D3D-45DA-A34E-17D6CE442FB0}"/>
              </a:ext>
            </a:extLst>
          </p:cNvPr>
          <p:cNvGraphicFramePr>
            <a:graphicFrameLocks/>
          </p:cNvGraphicFramePr>
          <p:nvPr>
            <p:extLst>
              <p:ext uri="{D42A27DB-BD31-4B8C-83A1-F6EECF244321}">
                <p14:modId xmlns:p14="http://schemas.microsoft.com/office/powerpoint/2010/main" val="2162333668"/>
              </p:ext>
            </p:extLst>
          </p:nvPr>
        </p:nvGraphicFramePr>
        <p:xfrm>
          <a:off x="1469428" y="129209"/>
          <a:ext cx="10586737" cy="654988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949049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54632" cy="129208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Диаграмма 2">
            <a:extLst>
              <a:ext uri="{FF2B5EF4-FFF2-40B4-BE49-F238E27FC236}">
                <a16:creationId xmlns:a16="http://schemas.microsoft.com/office/drawing/2014/main" id="{0D54A842-3EC0-4EB1-967A-23EA735CDC01}"/>
              </a:ext>
            </a:extLst>
          </p:cNvPr>
          <p:cNvGraphicFramePr>
            <a:graphicFrameLocks noGrp="1"/>
          </p:cNvGraphicFramePr>
          <p:nvPr>
            <p:extLst>
              <p:ext uri="{D42A27DB-BD31-4B8C-83A1-F6EECF244321}">
                <p14:modId xmlns:p14="http://schemas.microsoft.com/office/powerpoint/2010/main" val="3473462771"/>
              </p:ext>
            </p:extLst>
          </p:nvPr>
        </p:nvGraphicFramePr>
        <p:xfrm>
          <a:off x="1254633" y="69575"/>
          <a:ext cx="10771715" cy="659958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3786070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54632" cy="129208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Диаграмма 4">
            <a:extLst>
              <a:ext uri="{FF2B5EF4-FFF2-40B4-BE49-F238E27FC236}">
                <a16:creationId xmlns:a16="http://schemas.microsoft.com/office/drawing/2014/main" id="{60169358-69A7-4A26-8D3F-6EC499B8F516}"/>
              </a:ext>
            </a:extLst>
          </p:cNvPr>
          <p:cNvGraphicFramePr>
            <a:graphicFrameLocks noGrp="1"/>
          </p:cNvGraphicFramePr>
          <p:nvPr>
            <p:extLst>
              <p:ext uri="{D42A27DB-BD31-4B8C-83A1-F6EECF244321}">
                <p14:modId xmlns:p14="http://schemas.microsoft.com/office/powerpoint/2010/main" val="174226817"/>
              </p:ext>
            </p:extLst>
          </p:nvPr>
        </p:nvGraphicFramePr>
        <p:xfrm>
          <a:off x="1254633" y="139149"/>
          <a:ext cx="10751837" cy="653000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476255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608243" y="1583645"/>
            <a:ext cx="9160371" cy="4071431"/>
          </a:xfrm>
        </p:spPr>
        <p:txBody>
          <a:bodyPr>
            <a:normAutofit/>
          </a:bodyPr>
          <a:lstStyle/>
          <a:p>
            <a:pPr algn="ctr"/>
            <a:r>
              <a:rPr lang="ru-RU" sz="3600" b="1" dirty="0">
                <a:solidFill>
                  <a:schemeClr val="bg1"/>
                </a:solidFill>
                <a:latin typeface="Times New Roman" panose="02020603050405020304" pitchFamily="18" charset="0"/>
                <a:cs typeface="Times New Roman" panose="02020603050405020304" pitchFamily="18" charset="0"/>
              </a:rPr>
              <a:t>Вопросы отчисления иностранных граждан, не владеющих русским языком на соответствующем уровне, из профессиональной образовательной организации</a:t>
            </a:r>
            <a:endParaRPr lang="ru-RU" sz="36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537738" cy="1583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018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184899" y="1717719"/>
            <a:ext cx="11831255" cy="2646878"/>
          </a:xfrm>
          <a:prstGeom prst="rect">
            <a:avLst/>
          </a:prstGeom>
        </p:spPr>
        <p:txBody>
          <a:bodyPr wrap="square">
            <a:spAutoFit/>
          </a:bodyPr>
          <a:lstStyle/>
          <a:p>
            <a:r>
              <a:rPr lang="ru-RU" sz="2400" dirty="0"/>
              <a:t>     </a:t>
            </a: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p:txBody>
      </p:sp>
      <p:sp>
        <p:nvSpPr>
          <p:cNvPr id="7" name="Прямоугольник 6"/>
          <p:cNvSpPr/>
          <p:nvPr/>
        </p:nvSpPr>
        <p:spPr>
          <a:xfrm>
            <a:off x="2133599" y="844062"/>
            <a:ext cx="9777045" cy="10093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000" dirty="0"/>
              <a:t>часть 1 статьи 68 Конституции Российской Федерации</a:t>
            </a:r>
          </a:p>
        </p:txBody>
      </p:sp>
      <p:sp>
        <p:nvSpPr>
          <p:cNvPr id="8" name="Прямоугольник 7"/>
          <p:cNvSpPr/>
          <p:nvPr/>
        </p:nvSpPr>
        <p:spPr>
          <a:xfrm>
            <a:off x="351692" y="2831858"/>
            <a:ext cx="11558953" cy="3381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600" dirty="0"/>
              <a:t>Государственным языком Российской Федерации на всей ее территории является русский язык</a:t>
            </a:r>
          </a:p>
        </p:txBody>
      </p:sp>
      <p:sp>
        <p:nvSpPr>
          <p:cNvPr id="5" name="Стрелка вниз 4"/>
          <p:cNvSpPr/>
          <p:nvPr/>
        </p:nvSpPr>
        <p:spPr>
          <a:xfrm>
            <a:off x="6413180" y="1853450"/>
            <a:ext cx="484632" cy="978408"/>
          </a:xfrm>
          <a:prstGeom prst="down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extLst>
      <p:ext uri="{BB962C8B-B14F-4D97-AF65-F5344CB8AC3E}">
        <p14:creationId xmlns:p14="http://schemas.microsoft.com/office/powerpoint/2010/main" val="128282318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441" y="43186"/>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184899" y="1717719"/>
            <a:ext cx="11831255" cy="2646878"/>
          </a:xfrm>
          <a:prstGeom prst="rect">
            <a:avLst/>
          </a:prstGeom>
        </p:spPr>
        <p:txBody>
          <a:bodyPr wrap="square">
            <a:spAutoFit/>
          </a:bodyPr>
          <a:lstStyle/>
          <a:p>
            <a:r>
              <a:rPr lang="ru-RU" sz="2400" dirty="0"/>
              <a:t>     </a:t>
            </a: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p:txBody>
      </p:sp>
      <p:sp>
        <p:nvSpPr>
          <p:cNvPr id="7" name="Прямоугольник 6"/>
          <p:cNvSpPr/>
          <p:nvPr/>
        </p:nvSpPr>
        <p:spPr>
          <a:xfrm>
            <a:off x="1817077" y="844062"/>
            <a:ext cx="10093567" cy="10093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000" dirty="0"/>
              <a:t>часть 2 статьи 14 Федерального закона от 29.12.2012 № 273-ФЗ «Об образовании в Российской Федерации» (далее – Закон об образовании)</a:t>
            </a:r>
          </a:p>
        </p:txBody>
      </p:sp>
      <p:sp>
        <p:nvSpPr>
          <p:cNvPr id="8" name="Прямоугольник 7"/>
          <p:cNvSpPr/>
          <p:nvPr/>
        </p:nvSpPr>
        <p:spPr>
          <a:xfrm>
            <a:off x="351692" y="2831858"/>
            <a:ext cx="11558953" cy="3381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600" dirty="0"/>
              <a:t>По общему правилу  в образовательных организациях образовательная деятельность осуществляется на государственном языке Российской Федерации </a:t>
            </a:r>
          </a:p>
        </p:txBody>
      </p:sp>
      <p:sp>
        <p:nvSpPr>
          <p:cNvPr id="5" name="Стрелка вниз 4"/>
          <p:cNvSpPr/>
          <p:nvPr/>
        </p:nvSpPr>
        <p:spPr>
          <a:xfrm>
            <a:off x="5888852" y="1853450"/>
            <a:ext cx="484632" cy="978408"/>
          </a:xfrm>
          <a:prstGeom prst="down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extLst>
      <p:ext uri="{BB962C8B-B14F-4D97-AF65-F5344CB8AC3E}">
        <p14:creationId xmlns:p14="http://schemas.microsoft.com/office/powerpoint/2010/main" val="5179339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1788"/>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2239108" y="679938"/>
            <a:ext cx="9331569" cy="7834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часть 6 статьи 14 Закона об образовании </a:t>
            </a:r>
          </a:p>
        </p:txBody>
      </p:sp>
      <p:sp>
        <p:nvSpPr>
          <p:cNvPr id="8" name="Прямоугольник 7"/>
          <p:cNvSpPr/>
          <p:nvPr/>
        </p:nvSpPr>
        <p:spPr>
          <a:xfrm>
            <a:off x="281354" y="2476490"/>
            <a:ext cx="11781692" cy="344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200" dirty="0"/>
              <a:t>Язык, языки образования определяются локальными нормативными актами организации, осуществляющей образовательную деятельность по реализуемым ею образовательным программам, в соответствии с законодательством Российской Федерации.</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3088" y="1470015"/>
            <a:ext cx="542925"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3778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509204" y="0"/>
            <a:ext cx="9809825" cy="1145219"/>
          </a:xfrm>
        </p:spPr>
        <p:txBody>
          <a:bodyPr>
            <a:noAutofit/>
          </a:bodyPr>
          <a:lstStyle/>
          <a:p>
            <a:pPr algn="ctr"/>
            <a:r>
              <a:rPr lang="ru-RU" sz="2800" b="1" dirty="0">
                <a:solidFill>
                  <a:schemeClr val="bg1"/>
                </a:solidFill>
                <a:latin typeface="Times New Roman" panose="02020603050405020304" pitchFamily="18" charset="0"/>
                <a:cs typeface="Times New Roman" panose="02020603050405020304" pitchFamily="18" charset="0"/>
              </a:rPr>
              <a:t>Федеральный закон от 29 декабря 2012 г. N 273-ФЗ</a:t>
            </a:r>
            <a:br>
              <a:rPr lang="ru-RU" sz="2800" b="1"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a:t>
            </a:r>
          </a:p>
          <a:p>
            <a:br>
              <a:rPr lang="ru-RU" sz="2800" dirty="0">
                <a:latin typeface="Times New Roman" panose="02020603050405020304" pitchFamily="18" charset="0"/>
                <a:cs typeface="Times New Roman" panose="02020603050405020304" pitchFamily="18" charset="0"/>
              </a:rPr>
            </a:br>
            <a:endParaRPr lang="ru-RU" sz="2800" dirty="0">
              <a:latin typeface="Times New Roman" panose="02020603050405020304" pitchFamily="18" charset="0"/>
              <a:cs typeface="Times New Roman" panose="02020603050405020304" pitchFamily="18" charset="0"/>
            </a:endParaRPr>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100831" cy="113369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Схема 4">
            <a:extLst>
              <a:ext uri="{FF2B5EF4-FFF2-40B4-BE49-F238E27FC236}">
                <a16:creationId xmlns:a16="http://schemas.microsoft.com/office/drawing/2014/main" id="{6728B50F-FEE5-462B-A3E5-D02994EFA116}"/>
              </a:ext>
            </a:extLst>
          </p:cNvPr>
          <p:cNvGraphicFramePr/>
          <p:nvPr>
            <p:extLst>
              <p:ext uri="{D42A27DB-BD31-4B8C-83A1-F6EECF244321}">
                <p14:modId xmlns:p14="http://schemas.microsoft.com/office/powerpoint/2010/main" val="2413595943"/>
              </p:ext>
            </p:extLst>
          </p:nvPr>
        </p:nvGraphicFramePr>
        <p:xfrm>
          <a:off x="106532" y="1207363"/>
          <a:ext cx="12085468" cy="56506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076181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328247" y="1717720"/>
            <a:ext cx="11617568" cy="3209388"/>
          </a:xfrm>
        </p:spPr>
        <p:txBody>
          <a:bodyPr anchor="t">
            <a:normAutofit/>
          </a:bodyPr>
          <a:lstStyle/>
          <a:p>
            <a:pPr indent="714375" algn="ctr"/>
            <a:r>
              <a:rPr lang="ru-RU" b="1" cap="none" dirty="0">
                <a:solidFill>
                  <a:schemeClr val="bg1"/>
                </a:solidFill>
                <a:latin typeface="Times New Roman" panose="02020603050405020304" pitchFamily="18" charset="0"/>
                <a:cs typeface="Times New Roman" panose="02020603050405020304" pitchFamily="18" charset="0"/>
              </a:rPr>
              <a:t>Таким образом, в профессиональной образовательной организации язык (языки) образования по реализуемым образовательным программам должен быть определен локальным нормативным актом.</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756" y="0"/>
            <a:ext cx="1504950" cy="1563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84566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72" y="43186"/>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1781908" y="269631"/>
            <a:ext cx="10281138" cy="1193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абзац второй пункта 1 Порядка приема на обучение по образовательным программам среднего профессионального образования, утвержденного приказом Министерства просвещения Российской Федерации от 02.09.2020 № 457 (далее – Порядок)</a:t>
            </a:r>
          </a:p>
        </p:txBody>
      </p:sp>
      <p:sp>
        <p:nvSpPr>
          <p:cNvPr id="8" name="Прямоугольник 7"/>
          <p:cNvSpPr/>
          <p:nvPr/>
        </p:nvSpPr>
        <p:spPr>
          <a:xfrm>
            <a:off x="281354" y="2262555"/>
            <a:ext cx="11781692" cy="44664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t>Прием иностранных граждан на обучение в образовательные организации, осуществляющие образовательную деятельность по образовательным программам среднего профессионального образования (далее соответственно – образовательные организации, образовательные программы), осуществляется за счет бюджетных ассигнований федерального бюджета, бюджетов субъектов Российской Федерации или местных бюджетов в соответствии с международными договорами Российской Федерации, федеральными законами или установленной Правительством Российской Федерации квотой на образование иностранных граждан в Российской Федерации, а также по договорам об оказании платных образовательных услуг.</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1014" y="1502365"/>
            <a:ext cx="542925" cy="7601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2511879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72" y="43186"/>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2239108" y="679938"/>
            <a:ext cx="9331569" cy="7834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часть 4 статьи 68 Закона об образовании, пункт 5 Порядка</a:t>
            </a:r>
          </a:p>
        </p:txBody>
      </p:sp>
      <p:sp>
        <p:nvSpPr>
          <p:cNvPr id="8" name="Прямоугольник 7"/>
          <p:cNvSpPr/>
          <p:nvPr/>
        </p:nvSpPr>
        <p:spPr>
          <a:xfrm>
            <a:off x="281354" y="2476490"/>
            <a:ext cx="11781692" cy="28575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200" dirty="0"/>
              <a:t>По общему правилу прием на обучение по образовательным программам за счет бюджетных ассигнований федерального бюджета, бюджетов субъектов Российской Федерации и местных бюджетов является общедоступным.</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0737" y="1502364"/>
            <a:ext cx="542925"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650489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67" y="43186"/>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2239108" y="422031"/>
            <a:ext cx="9331569" cy="12956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часть 6 статьи 55 Закона об образовании</a:t>
            </a:r>
          </a:p>
        </p:txBody>
      </p:sp>
      <p:sp>
        <p:nvSpPr>
          <p:cNvPr id="8" name="Прямоугольник 7"/>
          <p:cNvSpPr/>
          <p:nvPr/>
        </p:nvSpPr>
        <p:spPr>
          <a:xfrm>
            <a:off x="184899" y="2403231"/>
            <a:ext cx="11878147" cy="4173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000" dirty="0"/>
              <a:t>При этом условиями приема на обучение по основным профессиональным образовательным программам должны быть гарантированы соблюдение права на образование и зачисление из числа поступающих, имеющих соответствующий уровень образования, наиболее способных и подготовленных к освоению образовательной программы соответствующего уровня и соответствующей направленности лиц.</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0737" y="1717718"/>
            <a:ext cx="542925" cy="6855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525787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941033" y="1392999"/>
            <a:ext cx="10653203" cy="5111260"/>
          </a:xfrm>
        </p:spPr>
        <p:txBody>
          <a:bodyPr anchor="t">
            <a:noAutofit/>
          </a:bodyPr>
          <a:lstStyle/>
          <a:p>
            <a:pPr indent="714375"/>
            <a:r>
              <a:rPr lang="ru-RU" sz="2800" b="1" cap="none" dirty="0">
                <a:solidFill>
                  <a:schemeClr val="accent1"/>
                </a:solidFill>
                <a:latin typeface="Times New Roman" panose="02020603050405020304" pitchFamily="18" charset="0"/>
                <a:cs typeface="Times New Roman" panose="02020603050405020304" pitchFamily="18" charset="0"/>
              </a:rPr>
              <a:t>В соответствии с частью 9 статьи 55 Закона об образовании, пунктом 3 Порядка правила приема в конкретную образовательную организацию на обучение по образовательным программам (далее – правила приема) устанавливаются в части, не урегулированной законодательством об образовании, образовательной организацией, самостоятельно.</a:t>
            </a:r>
            <a:br>
              <a:rPr lang="ru-RU" sz="2800" b="1" cap="none" dirty="0">
                <a:solidFill>
                  <a:schemeClr val="accent1"/>
                </a:solidFill>
                <a:latin typeface="Times New Roman" panose="02020603050405020304" pitchFamily="18" charset="0"/>
                <a:cs typeface="Times New Roman" panose="02020603050405020304" pitchFamily="18" charset="0"/>
              </a:rPr>
            </a:br>
            <a:br>
              <a:rPr lang="ru-RU" sz="2800" b="1" cap="none" dirty="0">
                <a:solidFill>
                  <a:schemeClr val="accent1"/>
                </a:solidFill>
                <a:latin typeface="Times New Roman" panose="02020603050405020304" pitchFamily="18" charset="0"/>
                <a:cs typeface="Times New Roman" panose="02020603050405020304" pitchFamily="18" charset="0"/>
              </a:rPr>
            </a:br>
            <a:r>
              <a:rPr lang="ru-RU" sz="2800" b="1" cap="none" dirty="0">
                <a:solidFill>
                  <a:schemeClr val="accent1"/>
                </a:solidFill>
                <a:latin typeface="Times New Roman" panose="02020603050405020304" pitchFamily="18" charset="0"/>
                <a:cs typeface="Times New Roman" panose="02020603050405020304" pitchFamily="18" charset="0"/>
              </a:rPr>
              <a:t>        Таким образом, образовательная организация вправе установить в правилах приема требование к иностранным гражданам о владении русским языком как иностранным языком на соответствующем уровне.</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367" y="0"/>
            <a:ext cx="1504950" cy="1563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69270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594577" y="1230013"/>
            <a:ext cx="11390277" cy="5087814"/>
          </a:xfrm>
        </p:spPr>
        <p:txBody>
          <a:bodyPr anchor="t">
            <a:noAutofit/>
          </a:bodyPr>
          <a:lstStyle/>
          <a:p>
            <a:pPr indent="714375"/>
            <a:r>
              <a:rPr lang="ru-RU" sz="2700" b="1" cap="none" dirty="0">
                <a:solidFill>
                  <a:schemeClr val="accent1"/>
                </a:solidFill>
                <a:latin typeface="Times New Roman" panose="02020603050405020304" pitchFamily="18" charset="0"/>
                <a:cs typeface="Times New Roman" panose="02020603050405020304" pitchFamily="18" charset="0"/>
              </a:rPr>
              <a:t>Вместе с тем, пунктами 21.2, 21.3, 21.4 Порядка установлен исчерпывающий перечень документов, которые иностранные граждане обязаны и вправе предъявлять при подаче заявления о приеме в образовательную организацию.</a:t>
            </a:r>
            <a:br>
              <a:rPr lang="ru-RU" sz="2700" b="1" cap="none" dirty="0">
                <a:solidFill>
                  <a:schemeClr val="accent1"/>
                </a:solidFill>
                <a:latin typeface="Times New Roman" panose="02020603050405020304" pitchFamily="18" charset="0"/>
                <a:cs typeface="Times New Roman" panose="02020603050405020304" pitchFamily="18" charset="0"/>
              </a:rPr>
            </a:br>
            <a:r>
              <a:rPr lang="ru-RU" sz="2700" b="1" cap="none" dirty="0">
                <a:solidFill>
                  <a:schemeClr val="accent1"/>
                </a:solidFill>
                <a:latin typeface="Times New Roman" panose="02020603050405020304" pitchFamily="18" charset="0"/>
                <a:cs typeface="Times New Roman" panose="02020603050405020304" pitchFamily="18" charset="0"/>
              </a:rPr>
              <a:t>        </a:t>
            </a:r>
            <a:br>
              <a:rPr lang="ru-RU" sz="2700" b="1" cap="none" dirty="0">
                <a:solidFill>
                  <a:schemeClr val="accent1"/>
                </a:solidFill>
                <a:latin typeface="Times New Roman" panose="02020603050405020304" pitchFamily="18" charset="0"/>
                <a:cs typeface="Times New Roman" panose="02020603050405020304" pitchFamily="18" charset="0"/>
              </a:rPr>
            </a:br>
            <a:r>
              <a:rPr lang="ru-RU" sz="2700" b="1" cap="none" dirty="0">
                <a:solidFill>
                  <a:schemeClr val="accent1"/>
                </a:solidFill>
                <a:latin typeface="Times New Roman" panose="02020603050405020304" pitchFamily="18" charset="0"/>
                <a:cs typeface="Times New Roman" panose="02020603050405020304" pitchFamily="18" charset="0"/>
              </a:rPr>
              <a:t>        Указанными пунктами обязанность иностранных граждан предъявлять при подаче заявления о приеме в образовательную организацию сертификат о владении русским языком, знании истории России и основ законодательства Российской Федерации; сертификат о прохождении государственного тестирования по русскому языку как иностранному языку не установлена.</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93794" cy="1448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485358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36" y="0"/>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1793632" y="1019908"/>
            <a:ext cx="10269414" cy="609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часть 1 статьи 61 Закона об образовании</a:t>
            </a:r>
          </a:p>
        </p:txBody>
      </p:sp>
      <p:sp>
        <p:nvSpPr>
          <p:cNvPr id="8" name="Прямоугольник 7"/>
          <p:cNvSpPr/>
          <p:nvPr/>
        </p:nvSpPr>
        <p:spPr>
          <a:xfrm>
            <a:off x="93785" y="2476489"/>
            <a:ext cx="11969261" cy="27637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600" dirty="0"/>
              <a:t>образовательные отношения прекращаются в связи с отчислением обучающегося из организации, осуществляющей образовательную деятельность:</a:t>
            </a:r>
          </a:p>
          <a:p>
            <a:pPr algn="ctr"/>
            <a:r>
              <a:rPr lang="ru-RU" sz="2600" dirty="0"/>
              <a:t>1) в связи с получением образования (завершением обучения);</a:t>
            </a:r>
          </a:p>
          <a:p>
            <a:pPr algn="ctr"/>
            <a:r>
              <a:rPr lang="ru-RU" sz="2600" dirty="0"/>
              <a:t>    2) досрочно по основаниям, установленным частью 2 настоящей статьи.</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1167" y="1629509"/>
            <a:ext cx="542925" cy="8727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070622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3185"/>
            <a:ext cx="1316977" cy="1368365"/>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1796198" y="243191"/>
            <a:ext cx="10269414" cy="609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часть 2 статьи 61 Закона об образовании </a:t>
            </a:r>
          </a:p>
        </p:txBody>
      </p:sp>
      <p:sp>
        <p:nvSpPr>
          <p:cNvPr id="8" name="Прямоугольник 7"/>
          <p:cNvSpPr/>
          <p:nvPr/>
        </p:nvSpPr>
        <p:spPr>
          <a:xfrm>
            <a:off x="93785" y="1411549"/>
            <a:ext cx="11982813" cy="53354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900" dirty="0"/>
              <a:t>Образовательные отношения могут быть прекращены досрочно в следующих случаях:</a:t>
            </a:r>
          </a:p>
          <a:p>
            <a:r>
              <a:rPr lang="ru-RU" sz="1900" dirty="0"/>
              <a:t>    1) по инициативе обучающегося или родителей (законных представителей) несовершеннолетнего обучающегося, в том числе в случае перевода обучающегося для продолжения освоения образовательной программы в другую организацию, осуществляющую образовательную деятельность;</a:t>
            </a:r>
          </a:p>
          <a:p>
            <a:r>
              <a:rPr lang="ru-RU" sz="1900" dirty="0"/>
              <a:t>    2) по инициативе организации, осуществляющей образовательную деятельность, в случае применения к обучающемуся, достигшему возраста пятнадцати лет, отчисления как меры дисциплинарного взыскания, в случае невыполнения обучающимся по профессиональной образовательной программе обязанностей по добросовестному освоению такой образовательной программы и выполнению учебного плана, а также </a:t>
            </a:r>
            <a:r>
              <a:rPr lang="ru-RU" sz="1900" b="1" dirty="0"/>
              <a:t>в случае установления нарушения порядка приема в образовательную организацию, повлекшего по вине обучающегося его незаконное зачисление в образовательную организацию;</a:t>
            </a:r>
          </a:p>
          <a:p>
            <a:r>
              <a:rPr lang="ru-RU" sz="1900" dirty="0"/>
              <a:t>    3) по обстоятельствам, не зависящим от воли обучающегося или родителей (законных представителей) несовершеннолетнего обучающегося и организации, осуществляющей образовательную деятельность, в том числе в случае ликвидации организации, осуществляющей образовательную деятельность.</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852792"/>
            <a:ext cx="542925" cy="5587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7853940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75628" cy="1429305"/>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1772929" y="1277816"/>
            <a:ext cx="10043933" cy="6096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часть 11 статьи 58 Закона об образовании </a:t>
            </a:r>
          </a:p>
        </p:txBody>
      </p:sp>
      <p:sp>
        <p:nvSpPr>
          <p:cNvPr id="8" name="Прямоугольник 7"/>
          <p:cNvSpPr/>
          <p:nvPr/>
        </p:nvSpPr>
        <p:spPr>
          <a:xfrm>
            <a:off x="339969" y="2401585"/>
            <a:ext cx="11476893" cy="37413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200" dirty="0"/>
              <a:t>Обучающиеся по основным профессиональным образовательным программам, не ликвидировавшие в установленные сроки академической задолженности, отчисляются из этой организации как не выполнившие обязанностей по добросовестному освоению образовательной программы и выполнению учебного плана.</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36173" y="1887417"/>
            <a:ext cx="542925" cy="514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8817494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956662" y="976089"/>
            <a:ext cx="11071986" cy="5628898"/>
          </a:xfrm>
        </p:spPr>
        <p:txBody>
          <a:bodyPr anchor="t">
            <a:noAutofit/>
          </a:bodyPr>
          <a:lstStyle/>
          <a:p>
            <a:pPr indent="714375"/>
            <a:r>
              <a:rPr lang="ru-RU" sz="2800" b="1" cap="none" dirty="0">
                <a:solidFill>
                  <a:schemeClr val="bg1"/>
                </a:solidFill>
                <a:latin typeface="Times New Roman" panose="02020603050405020304" pitchFamily="18" charset="0"/>
                <a:cs typeface="Times New Roman" panose="02020603050405020304" pitchFamily="18" charset="0"/>
              </a:rPr>
              <a:t>Таким образом, в рассматриваемом случае иностранные граждане могут быть отчислены из профессиональной образовательной организации в случае, если:</a:t>
            </a:r>
            <a:br>
              <a:rPr lang="ru-RU" sz="2800" b="1" cap="none" dirty="0">
                <a:solidFill>
                  <a:schemeClr val="bg1"/>
                </a:solidFill>
                <a:latin typeface="Times New Roman" panose="02020603050405020304" pitchFamily="18" charset="0"/>
                <a:cs typeface="Times New Roman" panose="02020603050405020304" pitchFamily="18" charset="0"/>
              </a:rPr>
            </a:br>
            <a:br>
              <a:rPr lang="ru-RU" sz="2800" b="1" cap="none" dirty="0">
                <a:solidFill>
                  <a:schemeClr val="bg1"/>
                </a:solidFill>
                <a:latin typeface="Times New Roman" panose="02020603050405020304" pitchFamily="18" charset="0"/>
                <a:cs typeface="Times New Roman" panose="02020603050405020304" pitchFamily="18" charset="0"/>
              </a:rPr>
            </a:br>
            <a:r>
              <a:rPr lang="ru-RU" sz="2800" b="1" cap="none" dirty="0">
                <a:solidFill>
                  <a:schemeClr val="bg1"/>
                </a:solidFill>
                <a:latin typeface="Times New Roman" panose="02020603050405020304" pitchFamily="18" charset="0"/>
                <a:cs typeface="Times New Roman" panose="02020603050405020304" pitchFamily="18" charset="0"/>
              </a:rPr>
              <a:t>- не ликвидировали в установленные сроки академической задолженности;</a:t>
            </a:r>
            <a:br>
              <a:rPr lang="ru-RU" sz="2800" b="1" cap="none" dirty="0">
                <a:solidFill>
                  <a:schemeClr val="bg1"/>
                </a:solidFill>
                <a:latin typeface="Times New Roman" panose="02020603050405020304" pitchFamily="18" charset="0"/>
                <a:cs typeface="Times New Roman" panose="02020603050405020304" pitchFamily="18" charset="0"/>
              </a:rPr>
            </a:br>
            <a:br>
              <a:rPr lang="ru-RU" sz="2800" b="1" cap="none" dirty="0">
                <a:solidFill>
                  <a:schemeClr val="bg1"/>
                </a:solidFill>
                <a:latin typeface="Times New Roman" panose="02020603050405020304" pitchFamily="18" charset="0"/>
                <a:cs typeface="Times New Roman" panose="02020603050405020304" pitchFamily="18" charset="0"/>
              </a:rPr>
            </a:br>
            <a:r>
              <a:rPr lang="ru-RU" sz="2800" b="1" cap="none" dirty="0">
                <a:solidFill>
                  <a:schemeClr val="bg1"/>
                </a:solidFill>
                <a:latin typeface="Times New Roman" panose="02020603050405020304" pitchFamily="18" charset="0"/>
                <a:cs typeface="Times New Roman" panose="02020603050405020304" pitchFamily="18" charset="0"/>
              </a:rPr>
              <a:t>- нарушили порядок приема в образовательную организацию и были по их вине незаконно зачислены в образовательную организацию (при наличии в правилах приема образовательной организации требования к иностранным гражданам о владении русским языком как иностранным языком на соответствующем уровне).</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219"/>
            <a:ext cx="1504950" cy="1563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3243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677880" y="70859"/>
            <a:ext cx="9996256" cy="1118750"/>
          </a:xfrm>
        </p:spPr>
        <p:txBody>
          <a:bodyPr/>
          <a:lstStyle/>
          <a:p>
            <a:pPr algn="ctr"/>
            <a:r>
              <a:rPr lang="ru-RU" sz="2800" b="1" dirty="0">
                <a:solidFill>
                  <a:schemeClr val="bg1"/>
                </a:solidFill>
                <a:latin typeface="Times New Roman" panose="02020603050405020304" pitchFamily="18" charset="0"/>
                <a:cs typeface="Times New Roman" panose="02020603050405020304" pitchFamily="18" charset="0"/>
              </a:rPr>
              <a:t>Федеральный закон от 29 декабря 2012 г. N 273-ФЗ</a:t>
            </a:r>
            <a:br>
              <a:rPr lang="ru-RU" sz="2800" b="1"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a:t>
            </a: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439594" cy="148257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8" name="Схема 7">
            <a:extLst>
              <a:ext uri="{FF2B5EF4-FFF2-40B4-BE49-F238E27FC236}">
                <a16:creationId xmlns:a16="http://schemas.microsoft.com/office/drawing/2014/main" id="{7E20A683-B428-4772-8B1B-12231027C383}"/>
              </a:ext>
            </a:extLst>
          </p:cNvPr>
          <p:cNvGraphicFramePr/>
          <p:nvPr>
            <p:extLst>
              <p:ext uri="{D42A27DB-BD31-4B8C-83A1-F6EECF244321}">
                <p14:modId xmlns:p14="http://schemas.microsoft.com/office/powerpoint/2010/main" val="1388055818"/>
              </p:ext>
            </p:extLst>
          </p:nvPr>
        </p:nvGraphicFramePr>
        <p:xfrm>
          <a:off x="1278385" y="1439334"/>
          <a:ext cx="10395751" cy="48549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289111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2210540" y="1224954"/>
            <a:ext cx="8194089" cy="4643186"/>
          </a:xfrm>
        </p:spPr>
        <p:txBody>
          <a:bodyPr/>
          <a:lstStyle/>
          <a:p>
            <a:pPr algn="ctr"/>
            <a:r>
              <a:rPr lang="ru-RU" sz="4000" b="1" dirty="0">
                <a:solidFill>
                  <a:schemeClr val="bg1"/>
                </a:solidFill>
                <a:latin typeface="Times New Roman" panose="02020603050405020304" pitchFamily="18" charset="0"/>
                <a:cs typeface="Times New Roman" panose="02020603050405020304" pitchFamily="18" charset="0"/>
              </a:rPr>
              <a:t>Изменения норм, регулирующих объём документарной нагрузки   педагогических работников</a:t>
            </a:r>
            <a:endParaRPr lang="ru-RU" sz="40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537738" cy="1583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84190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2EB86E8-1533-4DCC-9B0A-2075E4605AE7}"/>
              </a:ext>
            </a:extLst>
          </p:cNvPr>
          <p:cNvSpPr>
            <a:spLocks noGrp="1"/>
          </p:cNvSpPr>
          <p:nvPr>
            <p:ph type="title"/>
          </p:nvPr>
        </p:nvSpPr>
        <p:spPr>
          <a:xfrm>
            <a:off x="656948" y="1597981"/>
            <a:ext cx="11292396" cy="4421079"/>
          </a:xfrm>
        </p:spPr>
        <p:txBody>
          <a:bodyPr rtlCol="0" anchor="t">
            <a:noAutofit/>
          </a:bodyPr>
          <a:lstStyle/>
          <a:p>
            <a:pPr algn="just" fontAlgn="auto">
              <a:spcAft>
                <a:spcPts val="0"/>
              </a:spcAft>
              <a:defRPr/>
            </a:pPr>
            <a:r>
              <a:rPr lang="ru-RU" sz="2800" b="1" dirty="0"/>
              <a:t>	</a:t>
            </a:r>
            <a:r>
              <a:rPr lang="ru-RU" sz="2400" dirty="0">
                <a:solidFill>
                  <a:schemeClr val="bg1"/>
                </a:solidFill>
                <a:latin typeface="Times New Roman" panose="02020603050405020304" pitchFamily="18" charset="0"/>
                <a:cs typeface="Times New Roman" panose="02020603050405020304" pitchFamily="18" charset="0"/>
              </a:rPr>
              <a:t>Образовательная организация вправе применять в своей деятельности электронный документооборот, который предусматривает создание, подписание, использование и хранение документов, связанных с деятельностью образовательной организации, в электронном виде без дублирования на бумажном носителе, если иное не установлено настоящим Федеральным законом. Решение о введении электронного документооборота и порядок его осуществления утверждаются образовательной организацией по согласованию с ее учредителем.</a:t>
            </a:r>
          </a:p>
        </p:txBody>
      </p:sp>
      <p:pic>
        <p:nvPicPr>
          <p:cNvPr id="5123" name="Picture 4">
            <a:extLst>
              <a:ext uri="{FF2B5EF4-FFF2-40B4-BE49-F238E27FC236}">
                <a16:creationId xmlns:a16="http://schemas.microsoft.com/office/drawing/2014/main" id="{A14D3C87-98BC-42D7-A44A-66F5029C62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7" y="0"/>
            <a:ext cx="1297080" cy="1369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4" name="Прямоугольник 2">
            <a:extLst>
              <a:ext uri="{FF2B5EF4-FFF2-40B4-BE49-F238E27FC236}">
                <a16:creationId xmlns:a16="http://schemas.microsoft.com/office/drawing/2014/main" id="{CD9C261A-87C3-40AD-8673-276700618B6B}"/>
              </a:ext>
            </a:extLst>
          </p:cNvPr>
          <p:cNvSpPr>
            <a:spLocks noChangeArrowheads="1"/>
          </p:cNvSpPr>
          <p:nvPr/>
        </p:nvSpPr>
        <p:spPr bwMode="auto">
          <a:xfrm>
            <a:off x="1305017" y="38100"/>
            <a:ext cx="10789221"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ru-RU" altLang="ru-RU" sz="2800" b="1" dirty="0">
                <a:solidFill>
                  <a:schemeClr val="bg1"/>
                </a:solidFill>
                <a:latin typeface="Times New Roman" panose="02020603050405020304" pitchFamily="18" charset="0"/>
                <a:cs typeface="Times New Roman" panose="02020603050405020304" pitchFamily="18" charset="0"/>
              </a:rPr>
              <a:t>Изменения внесены Федеральным законом от 14 июля 2022 г. N 298-ФЗ «О внесении изменений в Федеральный закон</a:t>
            </a:r>
          </a:p>
          <a:p>
            <a:pPr algn="ctr" eaLnBrk="1" hangingPunct="1"/>
            <a:r>
              <a:rPr lang="ru-RU" alt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  </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59A7CA3-A828-4D30-9FEB-2F1653C510D4}"/>
              </a:ext>
            </a:extLst>
          </p:cNvPr>
          <p:cNvSpPr>
            <a:spLocks noGrp="1"/>
          </p:cNvSpPr>
          <p:nvPr>
            <p:ph type="title"/>
          </p:nvPr>
        </p:nvSpPr>
        <p:spPr>
          <a:xfrm>
            <a:off x="565165" y="665825"/>
            <a:ext cx="11061669" cy="5859262"/>
          </a:xfrm>
        </p:spPr>
        <p:txBody>
          <a:bodyPr rtlCol="0" anchor="t">
            <a:noAutofit/>
          </a:bodyPr>
          <a:lstStyle/>
          <a:p>
            <a:pPr algn="just" fontAlgn="auto">
              <a:spcAft>
                <a:spcPts val="0"/>
              </a:spcAft>
              <a:defRPr/>
            </a:pPr>
            <a:r>
              <a:rPr lang="ru-RU" sz="2800" b="1" dirty="0"/>
              <a:t>	</a:t>
            </a:r>
            <a:br>
              <a:rPr lang="ru-RU" sz="2800" b="1" dirty="0"/>
            </a:br>
            <a:r>
              <a:rPr lang="ru-RU" sz="2800" b="1" dirty="0"/>
              <a:t>	</a:t>
            </a:r>
            <a:r>
              <a:rPr lang="ru-RU" sz="2400" dirty="0">
                <a:solidFill>
                  <a:schemeClr val="bg1"/>
                </a:solidFill>
                <a:latin typeface="Times New Roman" panose="02020603050405020304" pitchFamily="18" charset="0"/>
                <a:cs typeface="Times New Roman" panose="02020603050405020304" pitchFamily="18" charset="0"/>
              </a:rPr>
              <a:t>Информация и документы о деятельности образовательной организации, не указанные в части 2 статьи 29, представляются руководителем (заместителем руководителя) образовательной организации по обращению гражданина либо должностного лица государственного органа или органа местного самоуправления в случаях и порядке, предусмотренных законодательством Российской Федерации. Представление информации организациям о деятельности государственной или муниципальной образовательной организации осуществляется учредителем такой организации.</a:t>
            </a:r>
            <a:endParaRPr lang="ru-RU" sz="2400" b="1" dirty="0">
              <a:solidFill>
                <a:schemeClr val="bg1"/>
              </a:solidFill>
              <a:latin typeface="Times New Roman" panose="02020603050405020304" pitchFamily="18" charset="0"/>
              <a:cs typeface="Times New Roman" panose="02020603050405020304" pitchFamily="18" charset="0"/>
            </a:endParaRPr>
          </a:p>
        </p:txBody>
      </p:sp>
      <p:pic>
        <p:nvPicPr>
          <p:cNvPr id="7171" name="Picture 4">
            <a:extLst>
              <a:ext uri="{FF2B5EF4-FFF2-40B4-BE49-F238E27FC236}">
                <a16:creationId xmlns:a16="http://schemas.microsoft.com/office/drawing/2014/main" id="{2A16ACB2-677B-4B94-9590-D1B75C9120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26228" cy="1294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4B7FF47-C6E9-4B18-893B-75AE7AC08389}"/>
              </a:ext>
            </a:extLst>
          </p:cNvPr>
          <p:cNvSpPr>
            <a:spLocks noGrp="1"/>
          </p:cNvSpPr>
          <p:nvPr>
            <p:ph type="title"/>
          </p:nvPr>
        </p:nvSpPr>
        <p:spPr>
          <a:xfrm>
            <a:off x="763480" y="1083076"/>
            <a:ext cx="11105965" cy="5564790"/>
          </a:xfrm>
        </p:spPr>
        <p:txBody>
          <a:bodyPr rtlCol="0" anchor="t">
            <a:noAutofit/>
          </a:bodyPr>
          <a:lstStyle/>
          <a:p>
            <a:pPr algn="just" fontAlgn="auto">
              <a:spcAft>
                <a:spcPts val="0"/>
              </a:spcAft>
              <a:defRPr/>
            </a:pPr>
            <a:r>
              <a:rPr lang="ru-RU" sz="2800" b="1" dirty="0">
                <a:solidFill>
                  <a:schemeClr val="bg1"/>
                </a:solidFill>
              </a:rPr>
              <a:t>	</a:t>
            </a:r>
            <a:r>
              <a:rPr lang="ru-RU" sz="2200" dirty="0">
                <a:solidFill>
                  <a:schemeClr val="bg1"/>
                </a:solidFill>
                <a:latin typeface="Times New Roman" panose="02020603050405020304" pitchFamily="18" charset="0"/>
                <a:cs typeface="Times New Roman" panose="02020603050405020304" pitchFamily="18" charset="0"/>
              </a:rPr>
              <a:t>Перечень документации, подготовка которой осуществляется педагогическими работниками при реализации основных общеобразовательных программ, утверждается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Орган государственной власти субъекта Российской Федерации, осуществляющий государственное управление в сфере образования, по согласованию с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вправе утвердить дополнительный перечень документации, подготовка которой осуществляется педагогическими работниками при реализации основных общеобразовательных программ.</a:t>
            </a:r>
          </a:p>
        </p:txBody>
      </p:sp>
      <p:pic>
        <p:nvPicPr>
          <p:cNvPr id="9219" name="Picture 4">
            <a:extLst>
              <a:ext uri="{FF2B5EF4-FFF2-40B4-BE49-F238E27FC236}">
                <a16:creationId xmlns:a16="http://schemas.microsoft.com/office/drawing/2014/main" id="{82B801B1-1DF8-4EFA-9E75-C12433B452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1331650" cy="1405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2FA261A-BC2A-4307-826A-96888E48E3C0}"/>
              </a:ext>
            </a:extLst>
          </p:cNvPr>
          <p:cNvSpPr>
            <a:spLocks noGrp="1"/>
          </p:cNvSpPr>
          <p:nvPr>
            <p:ph type="title"/>
          </p:nvPr>
        </p:nvSpPr>
        <p:spPr>
          <a:xfrm>
            <a:off x="685800" y="1287261"/>
            <a:ext cx="10958513" cy="4820575"/>
          </a:xfrm>
        </p:spPr>
        <p:txBody>
          <a:bodyPr rtlCol="0" anchor="t">
            <a:noAutofit/>
          </a:bodyPr>
          <a:lstStyle/>
          <a:p>
            <a:pPr algn="just" fontAlgn="auto">
              <a:spcAft>
                <a:spcPts val="0"/>
              </a:spcAft>
              <a:defRPr/>
            </a:pPr>
            <a:r>
              <a:rPr lang="ru-RU" sz="2800" b="1" dirty="0"/>
              <a:t>	</a:t>
            </a:r>
            <a:r>
              <a:rPr lang="ru-RU" sz="2800" dirty="0">
                <a:solidFill>
                  <a:schemeClr val="bg1"/>
                </a:solidFill>
                <a:latin typeface="Times New Roman" panose="02020603050405020304" pitchFamily="18" charset="0"/>
                <a:cs typeface="Times New Roman" panose="02020603050405020304" pitchFamily="18" charset="0"/>
              </a:rPr>
              <a:t>Не допускается возложение на педагогических работников общеобразовательных организаций работы, не предусмотренной частями 6 и 9 статьи 47, в том числе связанной с подготовкой документов, не включенных в перечни, указанные в части 6.1 статьи 47. То есть не допускается возлагать на педагогов подготовку документации сверх перечня, который утвержден федеральным и (или) региональным Министерством образования</a:t>
            </a:r>
            <a:r>
              <a:rPr lang="ru-RU" sz="2800" dirty="0">
                <a:latin typeface="+mn-lt"/>
              </a:rPr>
              <a:t>.</a:t>
            </a:r>
            <a:endParaRPr lang="ru-RU" sz="2800" b="1" dirty="0">
              <a:solidFill>
                <a:schemeClr val="accent1">
                  <a:lumMod val="50000"/>
                </a:schemeClr>
              </a:solidFill>
              <a:latin typeface="+mn-lt"/>
              <a:cs typeface="Times New Roman" panose="02020603050405020304" pitchFamily="18" charset="0"/>
            </a:endParaRPr>
          </a:p>
        </p:txBody>
      </p:sp>
      <p:pic>
        <p:nvPicPr>
          <p:cNvPr id="11267" name="Picture 4">
            <a:extLst>
              <a:ext uri="{FF2B5EF4-FFF2-40B4-BE49-F238E27FC236}">
                <a16:creationId xmlns:a16="http://schemas.microsoft.com/office/drawing/2014/main" id="{36BE569E-049D-413E-9295-5A8C300F31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85" y="0"/>
            <a:ext cx="1297250" cy="1369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4">
            <a:extLst>
              <a:ext uri="{FF2B5EF4-FFF2-40B4-BE49-F238E27FC236}">
                <a16:creationId xmlns:a16="http://schemas.microsoft.com/office/drawing/2014/main" id="{FB4C547B-0C51-400A-91EC-02B5E3D2C2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86" y="0"/>
            <a:ext cx="1323883" cy="1397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Прямоугольник 3">
            <a:extLst>
              <a:ext uri="{FF2B5EF4-FFF2-40B4-BE49-F238E27FC236}">
                <a16:creationId xmlns:a16="http://schemas.microsoft.com/office/drawing/2014/main" id="{4FD950E0-7043-4298-B4D9-DAF087E54ED5}"/>
              </a:ext>
            </a:extLst>
          </p:cNvPr>
          <p:cNvSpPr>
            <a:spLocks noChangeArrowheads="1"/>
          </p:cNvSpPr>
          <p:nvPr/>
        </p:nvSpPr>
        <p:spPr bwMode="auto">
          <a:xfrm>
            <a:off x="684028" y="1770063"/>
            <a:ext cx="11070007" cy="3847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just" eaLnBrk="1" hangingPunct="1"/>
            <a:r>
              <a:rPr lang="ru-RU" altLang="ru-RU" sz="2800" dirty="0"/>
              <a:t>	</a:t>
            </a:r>
            <a:r>
              <a:rPr lang="ru-RU" altLang="ru-RU" sz="2400" dirty="0">
                <a:solidFill>
                  <a:schemeClr val="bg1"/>
                </a:solidFill>
                <a:latin typeface="Times New Roman" panose="02020603050405020304" pitchFamily="18" charset="0"/>
                <a:cs typeface="Times New Roman" panose="02020603050405020304" pitchFamily="18" charset="0"/>
              </a:rPr>
              <a:t>НА ОСНОВАНИИ ЗАКОНА ОТ 14 ИЮЛЯ 2022 Г. N 298-ФЗ </a:t>
            </a:r>
            <a:br>
              <a:rPr lang="ru-RU" altLang="ru-RU" sz="2400" dirty="0">
                <a:solidFill>
                  <a:schemeClr val="bg1"/>
                </a:solidFill>
                <a:latin typeface="Times New Roman" panose="02020603050405020304" pitchFamily="18" charset="0"/>
                <a:cs typeface="Times New Roman" panose="02020603050405020304" pitchFamily="18" charset="0"/>
              </a:rPr>
            </a:br>
            <a:r>
              <a:rPr lang="ru-RU" altLang="ru-RU" sz="2400" dirty="0">
                <a:solidFill>
                  <a:schemeClr val="bg1"/>
                </a:solidFill>
                <a:latin typeface="Times New Roman" panose="02020603050405020304" pitchFamily="18" charset="0"/>
                <a:cs typeface="Times New Roman" panose="02020603050405020304" pitchFamily="18" charset="0"/>
              </a:rPr>
              <a:t>МИНИСТЕРСТВОМ ПРОСВЕЩЕНИЯ РОССИИ ПРИНЯТ ПРИКАЗ ОТ 21 ИЮЛЯ 2022 Г. N 582 «ОБ УТВЕРЖДЕНИИ ПЕРЕЧНЯ ДОКУМЕНТАЦИИ, ПОДГОТОВКА КОТОРОЙ ОСУЩЕСТВЛЯЕТСЯ ПЕДАГОГИЧЕСКИМИ РАБОТНИКАМИ ПРИ РЕАЛИЗАЦИИ ОСНОВНЫХ ОБЩЕОБРАЗОВАТЕЛЬНЫХ ПРОГРАММ». </a:t>
            </a:r>
          </a:p>
          <a:p>
            <a:pPr algn="just" eaLnBrk="1" hangingPunct="1"/>
            <a:br>
              <a:rPr lang="ru-RU" altLang="ru-RU" sz="2400" dirty="0">
                <a:solidFill>
                  <a:schemeClr val="bg1"/>
                </a:solidFill>
                <a:latin typeface="Times New Roman" panose="02020603050405020304" pitchFamily="18" charset="0"/>
                <a:cs typeface="Times New Roman" panose="02020603050405020304" pitchFamily="18" charset="0"/>
              </a:rPr>
            </a:br>
            <a:r>
              <a:rPr lang="ru-RU" altLang="ru-RU" sz="2400" dirty="0">
                <a:solidFill>
                  <a:schemeClr val="bg1"/>
                </a:solidFill>
                <a:latin typeface="Times New Roman" panose="02020603050405020304" pitchFamily="18" charset="0"/>
                <a:cs typeface="Times New Roman" panose="02020603050405020304" pitchFamily="18" charset="0"/>
              </a:rPr>
              <a:t>	ПЕРЕЧЕНЬ ИМЕЕТ СТУПЕНЧАТУЮ СТРУКТУРУ И СОСТОИТ ИЗ БАЗОВЫХ ДОКУМЕНТОВ УЧИТЕЛЯ, ЗАПОЛНЯЕМЫХ ИМ КАК ЕЖЕДНЕВНО, ТАК И ПО ЗАПРОСУ ИЛИ ПО НЕОБХОДИМОСТИ. </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4">
            <a:extLst>
              <a:ext uri="{FF2B5EF4-FFF2-40B4-BE49-F238E27FC236}">
                <a16:creationId xmlns:a16="http://schemas.microsoft.com/office/drawing/2014/main" id="{9201EC58-BB78-4DCC-BC27-790CCF443B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37" y="0"/>
            <a:ext cx="1303403" cy="1376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Прямоугольник 3">
            <a:extLst>
              <a:ext uri="{FF2B5EF4-FFF2-40B4-BE49-F238E27FC236}">
                <a16:creationId xmlns:a16="http://schemas.microsoft.com/office/drawing/2014/main" id="{34A0D26E-247D-484A-B4ED-2C01871F38CE}"/>
              </a:ext>
            </a:extLst>
          </p:cNvPr>
          <p:cNvSpPr>
            <a:spLocks noChangeArrowheads="1"/>
          </p:cNvSpPr>
          <p:nvPr/>
        </p:nvSpPr>
        <p:spPr bwMode="auto">
          <a:xfrm>
            <a:off x="884238" y="249238"/>
            <a:ext cx="11079162" cy="6494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r>
              <a:rPr lang="ru-RU" altLang="ru-RU" sz="2800" b="1" dirty="0">
                <a:solidFill>
                  <a:schemeClr val="bg1"/>
                </a:solidFill>
                <a:latin typeface="Times New Roman" panose="02020603050405020304" pitchFamily="18" charset="0"/>
                <a:cs typeface="Times New Roman" panose="02020603050405020304" pitchFamily="18" charset="0"/>
              </a:rPr>
              <a:t>Перечень документации:</a:t>
            </a:r>
          </a:p>
          <a:p>
            <a:pPr algn="just" eaLnBrk="1" hangingPunct="1"/>
            <a:r>
              <a:rPr lang="ru-RU" altLang="ru-RU" sz="2800" b="1" dirty="0">
                <a:solidFill>
                  <a:schemeClr val="bg1"/>
                </a:solidFill>
                <a:latin typeface="Times New Roman" panose="02020603050405020304" pitchFamily="18" charset="0"/>
                <a:cs typeface="Times New Roman" panose="02020603050405020304" pitchFamily="18" charset="0"/>
              </a:rPr>
              <a:t>	</a:t>
            </a:r>
            <a:br>
              <a:rPr lang="ru-RU" altLang="ru-RU" sz="2800" b="1" dirty="0">
                <a:solidFill>
                  <a:schemeClr val="bg1"/>
                </a:solidFill>
                <a:latin typeface="Times New Roman" panose="02020603050405020304" pitchFamily="18" charset="0"/>
                <a:cs typeface="Times New Roman" panose="02020603050405020304" pitchFamily="18" charset="0"/>
              </a:rPr>
            </a:br>
            <a:r>
              <a:rPr lang="ru-RU" altLang="ru-RU" sz="2800" b="1" dirty="0">
                <a:solidFill>
                  <a:schemeClr val="bg1"/>
                </a:solidFill>
                <a:latin typeface="Times New Roman" panose="02020603050405020304" pitchFamily="18" charset="0"/>
                <a:cs typeface="Times New Roman" panose="02020603050405020304" pitchFamily="18" charset="0"/>
              </a:rPr>
              <a:t>	</a:t>
            </a:r>
            <a:r>
              <a:rPr lang="ru-RU" altLang="ru-RU" sz="2800" dirty="0">
                <a:solidFill>
                  <a:schemeClr val="bg1"/>
                </a:solidFill>
                <a:latin typeface="Times New Roman" panose="02020603050405020304" pitchFamily="18" charset="0"/>
                <a:cs typeface="Times New Roman" panose="02020603050405020304" pitchFamily="18" charset="0"/>
              </a:rPr>
              <a:t>1. Рабочая программа учебного предмета, учебного курса (в том числе внеурочной деятельности), учебного модуля.</a:t>
            </a:r>
          </a:p>
          <a:p>
            <a:pPr algn="just" eaLnBrk="1" hangingPunct="1"/>
            <a:r>
              <a:rPr lang="ru-RU" altLang="ru-RU" sz="2800" dirty="0">
                <a:solidFill>
                  <a:schemeClr val="bg1"/>
                </a:solidFill>
                <a:latin typeface="Times New Roman" panose="02020603050405020304" pitchFamily="18" charset="0"/>
                <a:cs typeface="Times New Roman" panose="02020603050405020304" pitchFamily="18" charset="0"/>
              </a:rPr>
              <a:t>	2. Журнал учета успеваемости.</a:t>
            </a:r>
          </a:p>
          <a:p>
            <a:pPr algn="just" eaLnBrk="1" hangingPunct="1"/>
            <a:r>
              <a:rPr lang="ru-RU" altLang="ru-RU" sz="2800" dirty="0">
                <a:solidFill>
                  <a:schemeClr val="bg1"/>
                </a:solidFill>
                <a:latin typeface="Times New Roman" panose="02020603050405020304" pitchFamily="18" charset="0"/>
                <a:cs typeface="Times New Roman" panose="02020603050405020304" pitchFamily="18" charset="0"/>
              </a:rPr>
              <a:t>	3. Журнал внеурочной деятельности (для педагогических работников, осуществляющих внеурочную деятельность).</a:t>
            </a:r>
          </a:p>
          <a:p>
            <a:pPr algn="just" eaLnBrk="1" hangingPunct="1"/>
            <a:r>
              <a:rPr lang="ru-RU" altLang="ru-RU" sz="2800" dirty="0">
                <a:solidFill>
                  <a:schemeClr val="bg1"/>
                </a:solidFill>
                <a:latin typeface="Times New Roman" panose="02020603050405020304" pitchFamily="18" charset="0"/>
                <a:cs typeface="Times New Roman" panose="02020603050405020304" pitchFamily="18" charset="0"/>
              </a:rPr>
              <a:t>	4. План воспитательной работы (для педагогических работников, осуществляющих функции классного руководства).</a:t>
            </a:r>
          </a:p>
          <a:p>
            <a:pPr algn="just" eaLnBrk="1" hangingPunct="1"/>
            <a:r>
              <a:rPr lang="ru-RU" altLang="ru-RU" sz="2800" dirty="0">
                <a:solidFill>
                  <a:schemeClr val="bg1"/>
                </a:solidFill>
                <a:latin typeface="Times New Roman" panose="02020603050405020304" pitchFamily="18" charset="0"/>
                <a:cs typeface="Times New Roman" panose="02020603050405020304" pitchFamily="18" charset="0"/>
              </a:rPr>
              <a:t>	5. Характеристика на обучающегося (по запросу).</a:t>
            </a:r>
          </a:p>
          <a:p>
            <a:pPr algn="just" eaLnBrk="1" hangingPunct="1"/>
            <a:r>
              <a:rPr lang="ru-RU" altLang="ru-RU" sz="2800" dirty="0">
                <a:solidFill>
                  <a:schemeClr val="bg1"/>
                </a:solidFill>
                <a:latin typeface="Times New Roman" panose="02020603050405020304" pitchFamily="18" charset="0"/>
                <a:cs typeface="Times New Roman" panose="02020603050405020304" pitchFamily="18" charset="0"/>
              </a:rPr>
              <a:t>	</a:t>
            </a:r>
          </a:p>
          <a:p>
            <a:pPr algn="just" eaLnBrk="1" hangingPunct="1"/>
            <a:r>
              <a:rPr lang="ru-RU" altLang="ru-RU" sz="2800" dirty="0">
                <a:solidFill>
                  <a:schemeClr val="bg1"/>
                </a:solidFill>
                <a:latin typeface="Times New Roman" panose="02020603050405020304" pitchFamily="18" charset="0"/>
                <a:cs typeface="Times New Roman" panose="02020603050405020304" pitchFamily="18" charset="0"/>
              </a:rPr>
              <a:t>	</a:t>
            </a:r>
            <a:r>
              <a:rPr lang="ru-RU" altLang="ru-RU" sz="2000" dirty="0">
                <a:solidFill>
                  <a:schemeClr val="bg1"/>
                </a:solidFill>
                <a:latin typeface="Times New Roman" panose="02020603050405020304" pitchFamily="18" charset="0"/>
                <a:cs typeface="Times New Roman" panose="02020603050405020304" pitchFamily="18" charset="0"/>
              </a:rPr>
              <a:t>Вместе с тем напомним, что орган государственной власти субъекта Российской Федерации, осуществляющий государственное управление в сфере образования, по согласованию с Министерством просвещения РФ вправе утвердить дополнительный перечень документации, подготовка которой осуществляется педагогическими работниками при реализации основных общеобразовательных программ.</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2175029" y="1775533"/>
            <a:ext cx="8371643" cy="3302493"/>
          </a:xfrm>
        </p:spPr>
        <p:txBody>
          <a:bodyPr/>
          <a:lstStyle/>
          <a:p>
            <a:pPr algn="ctr"/>
            <a:r>
              <a:rPr lang="ru-RU" sz="4000" b="1" dirty="0">
                <a:solidFill>
                  <a:schemeClr val="bg1"/>
                </a:solidFill>
                <a:latin typeface="Times New Roman" panose="02020603050405020304" pitchFamily="18" charset="0"/>
                <a:cs typeface="Times New Roman" panose="02020603050405020304" pitchFamily="18" charset="0"/>
              </a:rPr>
              <a:t>Получение образования лицами, осужденными к лишению свободы </a:t>
            </a:r>
          </a:p>
          <a:p>
            <a:pPr algn="ctr"/>
            <a:r>
              <a:rPr lang="ru-RU" sz="4000" dirty="0">
                <a:solidFill>
                  <a:schemeClr val="accent1">
                    <a:lumMod val="75000"/>
                  </a:schemeClr>
                </a:solidFill>
                <a:latin typeface="Times New Roman" panose="02020603050405020304" pitchFamily="18" charset="0"/>
                <a:cs typeface="Times New Roman" panose="02020603050405020304" pitchFamily="18" charset="0"/>
              </a:rPr>
              <a:t>(в части получения среднего профессионального образования)</a:t>
            </a:r>
            <a:endParaRPr lang="ru-RU" sz="4000" dirty="0">
              <a:solidFill>
                <a:schemeClr val="bg1"/>
              </a:solidFill>
              <a:latin typeface="Times New Roman" panose="02020603050405020304" pitchFamily="18" charset="0"/>
              <a:cs typeface="Times New Roman" panose="02020603050405020304" pitchFamily="18" charset="0"/>
            </a:endParaRP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537738" cy="1583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996378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36BA91D-915C-49E9-BA6D-FB9B677ACAA3}"/>
              </a:ext>
            </a:extLst>
          </p:cNvPr>
          <p:cNvSpPr>
            <a:spLocks noGrp="1"/>
          </p:cNvSpPr>
          <p:nvPr>
            <p:ph type="title"/>
          </p:nvPr>
        </p:nvSpPr>
        <p:spPr>
          <a:xfrm>
            <a:off x="492369" y="1416081"/>
            <a:ext cx="11326910" cy="5055739"/>
          </a:xfrm>
        </p:spPr>
        <p:txBody>
          <a:bodyPr rtlCol="0" anchor="t">
            <a:normAutofit/>
          </a:bodyPr>
          <a:lstStyle/>
          <a:p>
            <a:r>
              <a:rPr lang="ru-RU" b="1" cap="none" dirty="0">
                <a:solidFill>
                  <a:schemeClr val="accent1">
                    <a:lumMod val="75000"/>
                  </a:schemeClr>
                </a:solidFill>
                <a:latin typeface="Times New Roman" panose="02020603050405020304" pitchFamily="18" charset="0"/>
                <a:cs typeface="Times New Roman" panose="02020603050405020304" pitchFamily="18" charset="0"/>
              </a:rPr>
              <a:t>      В соответствии с частью 1 статьи 43 Конституции РФ каждый имеет право на образование.</a:t>
            </a:r>
            <a:br>
              <a:rPr lang="ru-RU" b="1" cap="none" dirty="0">
                <a:solidFill>
                  <a:schemeClr val="accent1">
                    <a:lumMod val="75000"/>
                  </a:schemeClr>
                </a:solidFill>
                <a:latin typeface="Times New Roman" panose="02020603050405020304" pitchFamily="18" charset="0"/>
                <a:cs typeface="Times New Roman" panose="02020603050405020304" pitchFamily="18" charset="0"/>
              </a:rPr>
            </a:br>
            <a:br>
              <a:rPr lang="ru-RU" b="1" cap="none" dirty="0">
                <a:solidFill>
                  <a:schemeClr val="accent1">
                    <a:lumMod val="75000"/>
                  </a:schemeClr>
                </a:solidFill>
                <a:latin typeface="Times New Roman" panose="02020603050405020304" pitchFamily="18" charset="0"/>
                <a:cs typeface="Times New Roman" panose="02020603050405020304" pitchFamily="18" charset="0"/>
              </a:rPr>
            </a:br>
            <a:r>
              <a:rPr lang="ru-RU" b="1" cap="none" dirty="0">
                <a:solidFill>
                  <a:schemeClr val="accent1">
                    <a:lumMod val="75000"/>
                  </a:schemeClr>
                </a:solidFill>
                <a:latin typeface="Times New Roman" panose="02020603050405020304" pitchFamily="18" charset="0"/>
                <a:cs typeface="Times New Roman" panose="02020603050405020304" pitchFamily="18" charset="0"/>
              </a:rPr>
              <a:t>       Гарантируются общедоступность и бесплатность среднего профессионального образования в государственных или муниципальных образовательных учреждениях и на предприятиях (часть 2 статьи 43 Конституции РФ).</a:t>
            </a:r>
          </a:p>
        </p:txBody>
      </p:sp>
      <p:pic>
        <p:nvPicPr>
          <p:cNvPr id="1028" name="Picture 4">
            <a:extLst>
              <a:ext uri="{FF2B5EF4-FFF2-40B4-BE49-F238E27FC236}">
                <a16:creationId xmlns:a16="http://schemas.microsoft.com/office/drawing/2014/main" id="{485BB2FB-DB62-424C-A9D8-35A0F0DDC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260" y="0"/>
            <a:ext cx="1341045" cy="14160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910604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441" y="0"/>
            <a:ext cx="1367084" cy="1420427"/>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184899" y="1717719"/>
            <a:ext cx="11831255" cy="2646878"/>
          </a:xfrm>
          <a:prstGeom prst="rect">
            <a:avLst/>
          </a:prstGeom>
        </p:spPr>
        <p:txBody>
          <a:bodyPr wrap="square">
            <a:spAutoFit/>
          </a:bodyPr>
          <a:lstStyle/>
          <a:p>
            <a:r>
              <a:rPr lang="ru-RU" sz="2400" dirty="0"/>
              <a:t>     </a:t>
            </a: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p:txBody>
      </p:sp>
      <p:sp>
        <p:nvSpPr>
          <p:cNvPr id="7" name="Прямоугольник 6"/>
          <p:cNvSpPr/>
          <p:nvPr/>
        </p:nvSpPr>
        <p:spPr>
          <a:xfrm>
            <a:off x="2133599" y="844062"/>
            <a:ext cx="9777045" cy="10093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000" dirty="0"/>
              <a:t>часть 2 статьи 10 Уголовно-исполнительного кодекса Российской Федерации (далее – УИК РФ) </a:t>
            </a:r>
          </a:p>
        </p:txBody>
      </p:sp>
      <p:sp>
        <p:nvSpPr>
          <p:cNvPr id="8" name="Прямоугольник 7"/>
          <p:cNvSpPr/>
          <p:nvPr/>
        </p:nvSpPr>
        <p:spPr>
          <a:xfrm>
            <a:off x="351692" y="2831858"/>
            <a:ext cx="11558953" cy="3381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600" dirty="0"/>
              <a:t>При исполнении наказаний осужденным гарантируются права и свободы граждан РФ с изъятиями и ограничениями, установленными уголовным, уголовно-исполнительным и иным законодательством РФ.</a:t>
            </a:r>
          </a:p>
        </p:txBody>
      </p:sp>
      <p:sp>
        <p:nvSpPr>
          <p:cNvPr id="5" name="Стрелка вниз 4"/>
          <p:cNvSpPr/>
          <p:nvPr/>
        </p:nvSpPr>
        <p:spPr>
          <a:xfrm>
            <a:off x="6413180" y="1853450"/>
            <a:ext cx="484632" cy="978408"/>
          </a:xfrm>
          <a:prstGeom prst="down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extLst>
      <p:ext uri="{BB962C8B-B14F-4D97-AF65-F5344CB8AC3E}">
        <p14:creationId xmlns:p14="http://schemas.microsoft.com/office/powerpoint/2010/main" val="1827018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677881" y="17754"/>
            <a:ext cx="10040644" cy="1083075"/>
          </a:xfrm>
        </p:spPr>
        <p:txBody>
          <a:bodyPr/>
          <a:lstStyle/>
          <a:p>
            <a:pPr algn="ctr"/>
            <a:r>
              <a:rPr lang="ru-RU" sz="2800" b="1" dirty="0">
                <a:solidFill>
                  <a:schemeClr val="bg1"/>
                </a:solidFill>
                <a:latin typeface="Times New Roman" panose="02020603050405020304" pitchFamily="18" charset="0"/>
                <a:cs typeface="Times New Roman" panose="02020603050405020304" pitchFamily="18" charset="0"/>
              </a:rPr>
              <a:t>Федеральный закон от 29 декабря 2012 г. N 273-ФЗ</a:t>
            </a:r>
            <a:br>
              <a:rPr lang="ru-RU" sz="2800" b="1"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a:t>
            </a: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367161" cy="140797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Схема 4">
            <a:extLst>
              <a:ext uri="{FF2B5EF4-FFF2-40B4-BE49-F238E27FC236}">
                <a16:creationId xmlns:a16="http://schemas.microsoft.com/office/drawing/2014/main" id="{BA4E4779-58CE-4AD6-ACF4-83E53E85788D}"/>
              </a:ext>
            </a:extLst>
          </p:cNvPr>
          <p:cNvGraphicFramePr/>
          <p:nvPr>
            <p:extLst>
              <p:ext uri="{D42A27DB-BD31-4B8C-83A1-F6EECF244321}">
                <p14:modId xmlns:p14="http://schemas.microsoft.com/office/powerpoint/2010/main" val="3521392761"/>
              </p:ext>
            </p:extLst>
          </p:nvPr>
        </p:nvGraphicFramePr>
        <p:xfrm>
          <a:off x="639193" y="1407977"/>
          <a:ext cx="11203619" cy="53168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7604582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90" y="16556"/>
            <a:ext cx="1445137" cy="1501526"/>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184899" y="1717719"/>
            <a:ext cx="11831255" cy="2646878"/>
          </a:xfrm>
          <a:prstGeom prst="rect">
            <a:avLst/>
          </a:prstGeom>
        </p:spPr>
        <p:txBody>
          <a:bodyPr wrap="square">
            <a:spAutoFit/>
          </a:bodyPr>
          <a:lstStyle/>
          <a:p>
            <a:r>
              <a:rPr lang="ru-RU" sz="2400" dirty="0"/>
              <a:t>     </a:t>
            </a: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p:txBody>
      </p:sp>
      <p:sp>
        <p:nvSpPr>
          <p:cNvPr id="7" name="Прямоугольник 6"/>
          <p:cNvSpPr/>
          <p:nvPr/>
        </p:nvSpPr>
        <p:spPr>
          <a:xfrm>
            <a:off x="1817077" y="844062"/>
            <a:ext cx="10093567" cy="10093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000" dirty="0"/>
              <a:t>часть 1 статьи 16 Закона РФ от 21.07.1993 № 5473-1 «Об учреждениях и органах, исполняющих уголовные наказания в виде лишения свободы» </a:t>
            </a:r>
          </a:p>
        </p:txBody>
      </p:sp>
      <p:sp>
        <p:nvSpPr>
          <p:cNvPr id="8" name="Прямоугольник 7"/>
          <p:cNvSpPr/>
          <p:nvPr/>
        </p:nvSpPr>
        <p:spPr>
          <a:xfrm>
            <a:off x="351692" y="2831859"/>
            <a:ext cx="11558953" cy="23966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600" dirty="0"/>
              <a:t>Профессиональное образование осужденных осуществляются в соответствии с законодательством РФ.</a:t>
            </a:r>
          </a:p>
        </p:txBody>
      </p:sp>
      <p:sp>
        <p:nvSpPr>
          <p:cNvPr id="5" name="Стрелка вниз 4"/>
          <p:cNvSpPr/>
          <p:nvPr/>
        </p:nvSpPr>
        <p:spPr>
          <a:xfrm>
            <a:off x="5888852" y="1853450"/>
            <a:ext cx="484632" cy="978408"/>
          </a:xfrm>
          <a:prstGeom prst="down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extLst>
      <p:ext uri="{BB962C8B-B14F-4D97-AF65-F5344CB8AC3E}">
        <p14:creationId xmlns:p14="http://schemas.microsoft.com/office/powerpoint/2010/main" val="303928302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271" y="59262"/>
            <a:ext cx="1351425" cy="1404158"/>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2239108" y="679938"/>
            <a:ext cx="9331569" cy="7834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часть 5 статьи 10 Федерального закона от 29.12.2012 № 273-ФЗ «Об образовании в Российской Федерации» (далее – Закон об образовании)</a:t>
            </a:r>
          </a:p>
        </p:txBody>
      </p:sp>
      <p:sp>
        <p:nvSpPr>
          <p:cNvPr id="8" name="Прямоугольник 7"/>
          <p:cNvSpPr/>
          <p:nvPr/>
        </p:nvSpPr>
        <p:spPr>
          <a:xfrm>
            <a:off x="281354" y="2476490"/>
            <a:ext cx="11781692" cy="3443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200" dirty="0"/>
              <a:t>Следует отметить, что среднее профессиональное образование является уровнем профессионального образования </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3088" y="1470015"/>
            <a:ext cx="542925"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2970180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43186"/>
            <a:ext cx="1366897" cy="1420234"/>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2239108" y="679938"/>
            <a:ext cx="9331569" cy="7834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часть 9 статьи 80 Закона об образовании </a:t>
            </a:r>
          </a:p>
        </p:txBody>
      </p:sp>
      <p:sp>
        <p:nvSpPr>
          <p:cNvPr id="8" name="Прямоугольник 7"/>
          <p:cNvSpPr/>
          <p:nvPr/>
        </p:nvSpPr>
        <p:spPr>
          <a:xfrm>
            <a:off x="93785" y="1973252"/>
            <a:ext cx="11969261" cy="47792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200" dirty="0"/>
              <a:t>Лицам, осужденным к лишению свободы, разрешается получение среднего профессионального и высшего образования в заочной форме обучения в профессиональных образовательных организациях и образовательных организациях высшего образования с учетом требований уголовно-исполнительного законодательства РФ к отбыванию соответствующего вида наказания.</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3088" y="1470015"/>
            <a:ext cx="542925" cy="503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0979395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736847" y="1056443"/>
            <a:ext cx="10875146" cy="5619565"/>
          </a:xfrm>
        </p:spPr>
        <p:txBody>
          <a:bodyPr anchor="t">
            <a:noAutofit/>
          </a:bodyPr>
          <a:lstStyle/>
          <a:p>
            <a:pPr indent="714375" algn="just"/>
            <a:r>
              <a:rPr lang="ru-RU" sz="2400" b="1" cap="none" dirty="0">
                <a:solidFill>
                  <a:schemeClr val="accent1"/>
                </a:solidFill>
                <a:latin typeface="Times New Roman" panose="02020603050405020304" pitchFamily="18" charset="0"/>
                <a:cs typeface="Times New Roman" panose="02020603050405020304" pitchFamily="18" charset="0"/>
              </a:rPr>
              <a:t>Таким образом, осужденному к лишению свободы разрешается получение среднего профессионального (при наличии по общему правилу образования не ниже основного общего или среднего общего образования (часть 2 статьи 68 Закона об образовании)) и высшего образования (в том числе по программам бакалавриата или программам специалитета при наличии среднего общего образования (часть 2 статьи 69 Закона об образовании) или среднего профессионального образования (часть 6 статьи 70 Закона об образовании)) в заочной форме обучения (в том числе обучение с применением дистанционных образовательных технологий) в профессиональных образовательных организациях и образовательных организациях высшего образования (при наличии договора образовательной организации с уголовно-исполнительной системой) (абзац четырнадцатый пункта 110 Правил внутреннего распорядка исправительных учреждений, утвержденных приказом Минюста России от 16.12.2016 № 295 (далее – ПВР ИУ).</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358283" cy="1411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030898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74" y="43186"/>
            <a:ext cx="1368598" cy="1422001"/>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1781908" y="1035407"/>
            <a:ext cx="10281138" cy="1193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абзац первый, четырнадцатый пункта 110 ПВР ИУ </a:t>
            </a:r>
          </a:p>
        </p:txBody>
      </p:sp>
      <p:sp>
        <p:nvSpPr>
          <p:cNvPr id="8" name="Прямоугольник 7"/>
          <p:cNvSpPr/>
          <p:nvPr/>
        </p:nvSpPr>
        <p:spPr>
          <a:xfrm>
            <a:off x="332276" y="2989386"/>
            <a:ext cx="11781692" cy="2649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t>Заочное обучение, в том числе обучение с применением дистанционных образовательных технологий, относится к дополнительным услугам, оказываемым по инициативе осужденных и оплачиваемым за счет их собственных средств.</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1014" y="2229196"/>
            <a:ext cx="542925" cy="7601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602509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118587" y="1350544"/>
            <a:ext cx="10235953" cy="4295654"/>
          </a:xfrm>
        </p:spPr>
        <p:txBody>
          <a:bodyPr anchor="t">
            <a:noAutofit/>
          </a:bodyPr>
          <a:lstStyle/>
          <a:p>
            <a:pPr indent="714375" algn="just"/>
            <a:r>
              <a:rPr lang="ru-RU" sz="2400" b="1" cap="none" dirty="0">
                <a:solidFill>
                  <a:schemeClr val="accent1"/>
                </a:solidFill>
                <a:latin typeface="Times New Roman" panose="02020603050405020304" pitchFamily="18" charset="0"/>
                <a:cs typeface="Times New Roman" panose="02020603050405020304" pitchFamily="18" charset="0"/>
              </a:rPr>
              <a:t>   </a:t>
            </a:r>
            <a:r>
              <a:rPr lang="ru-RU" sz="2800" b="1" cap="none" dirty="0">
                <a:solidFill>
                  <a:schemeClr val="accent1"/>
                </a:solidFill>
                <a:latin typeface="Times New Roman" panose="02020603050405020304" pitchFamily="18" charset="0"/>
                <a:cs typeface="Times New Roman" panose="02020603050405020304" pitchFamily="18" charset="0"/>
              </a:rPr>
              <a:t>Если у осужденного нет возможности получить среднее профессиональное образование в заочной форме обучения за счет собственных средств, то он может получить среднее профессиональное образование в федеральных казенных профессиональных образовательных организациях Федеральной службы исполнения наказания (далее – образовательная организация) по программам подготовки квалифицированных рабочих, служащих за счет бюджетных средств.</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409806" cy="14648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937906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899" y="154046"/>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2239108" y="679938"/>
            <a:ext cx="9331569" cy="7834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часть 1 статьи 108 УИК РФ </a:t>
            </a:r>
          </a:p>
        </p:txBody>
      </p:sp>
      <p:sp>
        <p:nvSpPr>
          <p:cNvPr id="8" name="Прямоугольник 7"/>
          <p:cNvSpPr/>
          <p:nvPr/>
        </p:nvSpPr>
        <p:spPr>
          <a:xfrm>
            <a:off x="281354" y="2476490"/>
            <a:ext cx="11781692" cy="40767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200" dirty="0"/>
              <a:t>В исправительных учреждениях организуются обязательное профессиональное обучение или среднее профессиональное образование по программам подготовки квалифицированных рабочих, служащих осужденных к лишению свободы, не имеющих профессии (специальности), по которой осужденный может работать в исправительном учреждении и после освобождения из него.</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0737" y="1502364"/>
            <a:ext cx="542925"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1280645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398584" y="2016369"/>
            <a:ext cx="11430001" cy="4642338"/>
          </a:xfrm>
        </p:spPr>
        <p:txBody>
          <a:bodyPr anchor="t">
            <a:noAutofit/>
          </a:bodyPr>
          <a:lstStyle/>
          <a:p>
            <a:pPr indent="714375"/>
            <a:r>
              <a:rPr lang="ru-RU" sz="2400" b="1" cap="none" dirty="0">
                <a:solidFill>
                  <a:schemeClr val="accent1"/>
                </a:solidFill>
              </a:rPr>
              <a:t>Приказом Минюста России от  24.03.2020 № 59 утвержден Порядок организации профессионального обучения и среднего профессионального образования лиц, осужденных к лишению свободы и отбывающие наказание в учреждениях уголовно-исполнительной системы РФ (далее – Порядок).</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899" y="154046"/>
            <a:ext cx="1504950" cy="1563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463121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9286"/>
            <a:ext cx="1411550" cy="1466629"/>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2239108" y="304800"/>
            <a:ext cx="9331569" cy="8557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пункт 6 Порядка </a:t>
            </a:r>
          </a:p>
        </p:txBody>
      </p:sp>
      <p:sp>
        <p:nvSpPr>
          <p:cNvPr id="8" name="Прямоугольник 7"/>
          <p:cNvSpPr/>
          <p:nvPr/>
        </p:nvSpPr>
        <p:spPr>
          <a:xfrm>
            <a:off x="184899" y="1846097"/>
            <a:ext cx="11878147" cy="4847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ru-RU" sz="1700" dirty="0"/>
              <a:t>исправительное учреждение:</a:t>
            </a:r>
          </a:p>
          <a:p>
            <a:r>
              <a:rPr lang="ru-RU" sz="1700" dirty="0"/>
              <a:t>       - осуществляет учет не имеющих профессии осужденных для их направления на обучение в образовательную организацию по основным профессиональным образовательным программам;</a:t>
            </a:r>
          </a:p>
          <a:p>
            <a:r>
              <a:rPr lang="ru-RU" sz="1700" dirty="0"/>
              <a:t>       - формирует заявки на осуществление в учебном году среднего профессионального образования осужденных в соответствии с прогнозной потребностью собственного производства уголовно-исполнительной системы РФ, а также результатами анализа рынков труда субъектов РФ;</a:t>
            </a:r>
          </a:p>
          <a:p>
            <a:r>
              <a:rPr lang="ru-RU" sz="1700" dirty="0"/>
              <a:t>       - организует сбор и представление в образовательную организацию информации, характеризующей осужденных, направляемых на обучение;</a:t>
            </a:r>
          </a:p>
          <a:p>
            <a:r>
              <a:rPr lang="ru-RU" sz="1700" dirty="0"/>
              <a:t>       - издает приказ о направлении осужденных на обучение в образовательную организацию;</a:t>
            </a:r>
          </a:p>
          <a:p>
            <a:r>
              <a:rPr lang="ru-RU" sz="1700" dirty="0"/>
              <a:t>       - представляет в приемную комиссию образовательной организации копии документов, подтверждающих наличие основного общего или среднего общего образования у осужденного, направленного на обучение по образовательным программам среднего профессионального образования;</a:t>
            </a:r>
          </a:p>
          <a:p>
            <a:r>
              <a:rPr lang="ru-RU" sz="1700" dirty="0"/>
              <a:t>       - создает условия для проведения учебной и производственной практики обучающегося осужденного образовательной организации и выполнения запланированных заданий учебной и производственной практики, контроля за ее результатами по изготовлению продукции, выполнению работ и оказанию услуг осужденными;</a:t>
            </a:r>
          </a:p>
          <a:p>
            <a:r>
              <a:rPr lang="ru-RU" sz="1700" dirty="0"/>
              <a:t>       - осуществляет ежедневный контроль за посещаемостью учебных занятий осужденными.</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5151" y="1160584"/>
            <a:ext cx="542925" cy="6855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2192576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2239108" y="304800"/>
            <a:ext cx="9331569" cy="8557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пункт 7 Порядка </a:t>
            </a:r>
          </a:p>
        </p:txBody>
      </p:sp>
      <p:sp>
        <p:nvSpPr>
          <p:cNvPr id="8" name="Прямоугольник 7"/>
          <p:cNvSpPr/>
          <p:nvPr/>
        </p:nvSpPr>
        <p:spPr>
          <a:xfrm>
            <a:off x="184899" y="1846097"/>
            <a:ext cx="11878147" cy="19052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ru-RU" sz="3200" dirty="0"/>
              <a:t>     Прием на обучение осужденных в образовательные организации осуществляются в соответствии со статьей 55 Закона об образовании.</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45151" y="1160584"/>
            <a:ext cx="542925" cy="6855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19424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633491" y="53103"/>
            <a:ext cx="9738804" cy="1029974"/>
          </a:xfrm>
        </p:spPr>
        <p:txBody>
          <a:bodyPr/>
          <a:lstStyle/>
          <a:p>
            <a:pPr algn="ctr"/>
            <a:r>
              <a:rPr lang="ru-RU" sz="2800" b="1" dirty="0">
                <a:solidFill>
                  <a:schemeClr val="bg1"/>
                </a:solidFill>
                <a:latin typeface="Times New Roman" panose="02020603050405020304" pitchFamily="18" charset="0"/>
                <a:cs typeface="Times New Roman" panose="02020603050405020304" pitchFamily="18" charset="0"/>
              </a:rPr>
              <a:t>Федеральный закон от 29 декабря 2012 г. N 273-ФЗ</a:t>
            </a:r>
            <a:br>
              <a:rPr lang="ru-RU" sz="2800" b="1"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a:t>
            </a: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6" y="0"/>
            <a:ext cx="1323288" cy="136279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Схема 4">
            <a:extLst>
              <a:ext uri="{FF2B5EF4-FFF2-40B4-BE49-F238E27FC236}">
                <a16:creationId xmlns:a16="http://schemas.microsoft.com/office/drawing/2014/main" id="{087AC520-5D5B-4DBA-8040-CAF64928D9C5}"/>
              </a:ext>
            </a:extLst>
          </p:cNvPr>
          <p:cNvGraphicFramePr/>
          <p:nvPr>
            <p:extLst>
              <p:ext uri="{D42A27DB-BD31-4B8C-83A1-F6EECF244321}">
                <p14:modId xmlns:p14="http://schemas.microsoft.com/office/powerpoint/2010/main" val="2017392311"/>
              </p:ext>
            </p:extLst>
          </p:nvPr>
        </p:nvGraphicFramePr>
        <p:xfrm>
          <a:off x="550091" y="1362793"/>
          <a:ext cx="11461396" cy="55618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7516014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923051" y="1283848"/>
            <a:ext cx="10733330" cy="5063687"/>
          </a:xfrm>
        </p:spPr>
        <p:txBody>
          <a:bodyPr anchor="t">
            <a:noAutofit/>
          </a:bodyPr>
          <a:lstStyle/>
          <a:p>
            <a:pPr indent="714375" algn="just"/>
            <a:r>
              <a:rPr lang="ru-RU" sz="2500" b="1" cap="none" dirty="0">
                <a:solidFill>
                  <a:schemeClr val="accent1"/>
                </a:solidFill>
              </a:rPr>
              <a:t>            </a:t>
            </a:r>
            <a:r>
              <a:rPr lang="ru-RU" sz="2500" b="1" cap="none" dirty="0">
                <a:solidFill>
                  <a:schemeClr val="accent1"/>
                </a:solidFill>
                <a:latin typeface="Times New Roman" panose="02020603050405020304" pitchFamily="18" charset="0"/>
                <a:cs typeface="Times New Roman" panose="02020603050405020304" pitchFamily="18" charset="0"/>
              </a:rPr>
              <a:t>Рассмотрение и согласование возможности приема в образовательную организацию осуществляется на основании заявления осужденного. Решение о направлении осужденного на обучение принимается комиссией исправительного учреждения, в состав которой входят представители центра трудовой адаптации осужденных, структурных подразделений (филиалов) медицинских организаций уголовно-исполнительной системы РФ, воспитательного отдела и отдела безопасности (режима и надзора) и специального учета, согласно информации, имеющейся в личном деле осужденных. Зачисление в образовательную организацию производится в соответствии с приказом образовательной организации после издания приказа исправительного учреждения о направлении на обучение (абзац первый пункта 9 Порядка).</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504950" cy="1563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964338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470517" y="2426677"/>
            <a:ext cx="11070454" cy="3095234"/>
          </a:xfrm>
        </p:spPr>
        <p:txBody>
          <a:bodyPr anchor="t">
            <a:noAutofit/>
          </a:bodyPr>
          <a:lstStyle/>
          <a:p>
            <a:pPr indent="714375" algn="just"/>
            <a:r>
              <a:rPr lang="ru-RU" sz="2800" b="1" cap="none" dirty="0">
                <a:solidFill>
                  <a:schemeClr val="accent1"/>
                </a:solidFill>
                <a:latin typeface="Times New Roman" panose="02020603050405020304" pitchFamily="18" charset="0"/>
                <a:cs typeface="Times New Roman" panose="02020603050405020304" pitchFamily="18" charset="0"/>
              </a:rPr>
              <a:t>Зачисление в образовательную организацию осужденных на обучение по образовательным программам среднего профессионального образования осуществляется не позднее 25 августа текущего года (абзац второй пункта 9 Порядка).</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244" y="0"/>
            <a:ext cx="1504950" cy="1563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414209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89995" y="1973916"/>
            <a:ext cx="9842603" cy="3619016"/>
          </a:xfrm>
        </p:spPr>
        <p:txBody>
          <a:bodyPr anchor="t">
            <a:noAutofit/>
          </a:bodyPr>
          <a:lstStyle/>
          <a:p>
            <a:pPr indent="714375" algn="just"/>
            <a:r>
              <a:rPr lang="ru-RU" sz="3200" b="1" cap="none" dirty="0">
                <a:solidFill>
                  <a:schemeClr val="accent1"/>
                </a:solidFill>
                <a:latin typeface="Times New Roman" panose="02020603050405020304" pitchFamily="18" charset="0"/>
                <a:cs typeface="Times New Roman" panose="02020603050405020304" pitchFamily="18" charset="0"/>
              </a:rPr>
              <a:t>Таким образом, для получения возможности обучения в образовательной организации по программам подготовки квалифицированных рабочих, служащих осужденный должен обратиться с заявлением в администрацию исправительного учреждения по месту отбывания уголовного наказания.</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245" y="0"/>
            <a:ext cx="1504950" cy="1563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87948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36BA91D-915C-49E9-BA6D-FB9B677ACAA3}"/>
              </a:ext>
            </a:extLst>
          </p:cNvPr>
          <p:cNvSpPr>
            <a:spLocks noGrp="1"/>
          </p:cNvSpPr>
          <p:nvPr>
            <p:ph type="title"/>
          </p:nvPr>
        </p:nvSpPr>
        <p:spPr>
          <a:xfrm>
            <a:off x="1652631" y="1162879"/>
            <a:ext cx="9916517" cy="3260034"/>
          </a:xfrm>
        </p:spPr>
        <p:txBody>
          <a:bodyPr rtlCol="0">
            <a:normAutofit/>
          </a:bodyPr>
          <a:lstStyle/>
          <a:p>
            <a:pPr algn="ctr"/>
            <a:r>
              <a:rPr lang="ru-RU" sz="2800" dirty="0">
                <a:solidFill>
                  <a:schemeClr val="bg1"/>
                </a:solidFill>
                <a:latin typeface="Times New Roman" panose="02020603050405020304" pitchFamily="18" charset="0"/>
                <a:cs typeface="Times New Roman" panose="02020603050405020304" pitchFamily="18" charset="0"/>
              </a:rPr>
              <a:t>Федеральное государственное бюджетное научное учреждение</a:t>
            </a:r>
            <a:br>
              <a:rPr lang="ru-RU" sz="2800"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Федеральный центр образовательного законодательства</a:t>
            </a:r>
            <a:br>
              <a:rPr lang="ru-RU" sz="2800" b="1" dirty="0">
                <a:solidFill>
                  <a:schemeClr val="bg1"/>
                </a:solidFill>
                <a:latin typeface="Times New Roman" panose="02020603050405020304" pitchFamily="18" charset="0"/>
                <a:cs typeface="Times New Roman" panose="02020603050405020304" pitchFamily="18" charset="0"/>
              </a:rPr>
            </a:br>
            <a:r>
              <a:rPr lang="ru-RU" cap="none" dirty="0">
                <a:solidFill>
                  <a:schemeClr val="bg1"/>
                </a:solidFill>
                <a:latin typeface="Times New Roman" panose="02020603050405020304" pitchFamily="18" charset="0"/>
                <a:cs typeface="Times New Roman" panose="02020603050405020304" pitchFamily="18" charset="0"/>
              </a:rPr>
              <a:t> </a:t>
            </a:r>
            <a:br>
              <a:rPr lang="ru-RU" sz="2800" b="1" dirty="0">
                <a:solidFill>
                  <a:schemeClr val="bg1"/>
                </a:solidFill>
                <a:latin typeface="Times New Roman" panose="02020603050405020304" pitchFamily="18" charset="0"/>
                <a:cs typeface="Times New Roman" panose="02020603050405020304" pitchFamily="18" charset="0"/>
              </a:rPr>
            </a:br>
            <a:endParaRPr lang="ru-RU" sz="2800" b="1" cap="none" dirty="0">
              <a:solidFill>
                <a:schemeClr val="bg1"/>
              </a:solidFill>
              <a:latin typeface="Times New Roman" panose="02020603050405020304" pitchFamily="18" charset="0"/>
              <a:cs typeface="Times New Roman" panose="02020603050405020304" pitchFamily="18" charset="0"/>
            </a:endParaRPr>
          </a:p>
        </p:txBody>
      </p:sp>
      <p:pic>
        <p:nvPicPr>
          <p:cNvPr id="1028" name="Picture 4">
            <a:extLst>
              <a:ext uri="{FF2B5EF4-FFF2-40B4-BE49-F238E27FC236}">
                <a16:creationId xmlns:a16="http://schemas.microsoft.com/office/drawing/2014/main" id="{485BB2FB-DB62-424C-A9D8-35A0F0DDC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893" y="146295"/>
            <a:ext cx="1537738" cy="1623781"/>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a:extLst>
              <a:ext uri="{FF2B5EF4-FFF2-40B4-BE49-F238E27FC236}">
                <a16:creationId xmlns:a16="http://schemas.microsoft.com/office/drawing/2014/main" id="{3ECD71FD-EC62-4B74-A8CE-651F099734D5}"/>
              </a:ext>
            </a:extLst>
          </p:cNvPr>
          <p:cNvSpPr/>
          <p:nvPr/>
        </p:nvSpPr>
        <p:spPr>
          <a:xfrm>
            <a:off x="5628104" y="3542508"/>
            <a:ext cx="2428870" cy="861774"/>
          </a:xfrm>
          <a:prstGeom prst="rect">
            <a:avLst/>
          </a:prstGeom>
        </p:spPr>
        <p:txBody>
          <a:bodyPr wrap="none">
            <a:spAutoFit/>
          </a:bodyPr>
          <a:lstStyle/>
          <a:p>
            <a:r>
              <a:rPr lang="en-US" sz="3200" dirty="0">
                <a:latin typeface="Times New Roman" panose="02020603050405020304" pitchFamily="18" charset="0"/>
                <a:cs typeface="Times New Roman" panose="02020603050405020304" pitchFamily="18" charset="0"/>
                <a:hlinkClick r:id="rId4"/>
              </a:rPr>
              <a:t>http://fcoz.ru/</a:t>
            </a:r>
            <a:endParaRPr lang="ru-RU" sz="3200" dirty="0">
              <a:latin typeface="Times New Roman" panose="02020603050405020304" pitchFamily="18" charset="0"/>
              <a:cs typeface="Times New Roman" panose="02020603050405020304" pitchFamily="18" charset="0"/>
            </a:endParaRPr>
          </a:p>
          <a:p>
            <a:endParaRPr lang="ru-RU" dirty="0"/>
          </a:p>
        </p:txBody>
      </p:sp>
    </p:spTree>
    <p:extLst>
      <p:ext uri="{BB962C8B-B14F-4D97-AF65-F5344CB8AC3E}">
        <p14:creationId xmlns:p14="http://schemas.microsoft.com/office/powerpoint/2010/main" val="475558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a:extLst>
              <a:ext uri="{FF2B5EF4-FFF2-40B4-BE49-F238E27FC236}">
                <a16:creationId xmlns:a16="http://schemas.microsoft.com/office/drawing/2014/main" id="{E600FA2E-0618-4A4A-A07E-6ACAC2B921D1}"/>
              </a:ext>
            </a:extLst>
          </p:cNvPr>
          <p:cNvSpPr>
            <a:spLocks noGrp="1"/>
          </p:cNvSpPr>
          <p:nvPr>
            <p:ph type="subTitle" idx="1"/>
          </p:nvPr>
        </p:nvSpPr>
        <p:spPr>
          <a:xfrm>
            <a:off x="1686757" y="70858"/>
            <a:ext cx="9721048" cy="1109872"/>
          </a:xfrm>
        </p:spPr>
        <p:txBody>
          <a:bodyPr>
            <a:normAutofit/>
          </a:bodyPr>
          <a:lstStyle/>
          <a:p>
            <a:pPr algn="ctr"/>
            <a:r>
              <a:rPr lang="ru-RU" sz="2800" b="1" dirty="0">
                <a:solidFill>
                  <a:schemeClr val="bg1"/>
                </a:solidFill>
                <a:latin typeface="Times New Roman" panose="02020603050405020304" pitchFamily="18" charset="0"/>
                <a:cs typeface="Times New Roman" panose="02020603050405020304" pitchFamily="18" charset="0"/>
              </a:rPr>
              <a:t>Федеральный закон от 29 декабря 2012 г. N 273-ФЗ</a:t>
            </a:r>
            <a:br>
              <a:rPr lang="ru-RU" sz="2800" b="1" dirty="0">
                <a:solidFill>
                  <a:schemeClr val="bg1"/>
                </a:solidFill>
                <a:latin typeface="Times New Roman" panose="02020603050405020304" pitchFamily="18" charset="0"/>
                <a:cs typeface="Times New Roman" panose="02020603050405020304" pitchFamily="18" charset="0"/>
              </a:rPr>
            </a:br>
            <a:r>
              <a:rPr lang="ru-RU" sz="2800" b="1" dirty="0">
                <a:solidFill>
                  <a:schemeClr val="bg1"/>
                </a:solidFill>
                <a:latin typeface="Times New Roman" panose="02020603050405020304" pitchFamily="18" charset="0"/>
                <a:cs typeface="Times New Roman" panose="02020603050405020304" pitchFamily="18" charset="0"/>
              </a:rPr>
              <a:t>«Об образовании в Российской Федерации»</a:t>
            </a:r>
          </a:p>
          <a:p>
            <a:endParaRPr lang="ru-RU" dirty="0"/>
          </a:p>
        </p:txBody>
      </p:sp>
      <p:pic>
        <p:nvPicPr>
          <p:cNvPr id="4" name="Picture 4">
            <a:extLst>
              <a:ext uri="{FF2B5EF4-FFF2-40B4-BE49-F238E27FC236}">
                <a16:creationId xmlns:a16="http://schemas.microsoft.com/office/drawing/2014/main" id="{89A1725B-4ECA-46FC-A49E-00B616ABAE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0"/>
            <a:ext cx="1387872" cy="142930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Схема 4">
            <a:extLst>
              <a:ext uri="{FF2B5EF4-FFF2-40B4-BE49-F238E27FC236}">
                <a16:creationId xmlns:a16="http://schemas.microsoft.com/office/drawing/2014/main" id="{1D00C93A-BD93-45A7-A45C-DA3B99DBEDCB}"/>
              </a:ext>
            </a:extLst>
          </p:cNvPr>
          <p:cNvGraphicFramePr/>
          <p:nvPr>
            <p:extLst>
              <p:ext uri="{D42A27DB-BD31-4B8C-83A1-F6EECF244321}">
                <p14:modId xmlns:p14="http://schemas.microsoft.com/office/powerpoint/2010/main" val="1783896949"/>
              </p:ext>
            </p:extLst>
          </p:nvPr>
        </p:nvGraphicFramePr>
        <p:xfrm>
          <a:off x="1292317" y="1261943"/>
          <a:ext cx="10337432"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47720767"/>
      </p:ext>
    </p:extLst>
  </p:cSld>
  <p:clrMapOvr>
    <a:masterClrMapping/>
  </p:clrMapOvr>
</p:sld>
</file>

<file path=ppt/theme/theme1.xml><?xml version="1.0" encoding="utf-8"?>
<a:theme xmlns:a="http://schemas.openxmlformats.org/drawingml/2006/main" name="Сектор">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1335</TotalTime>
  <Words>8652</Words>
  <Application>Microsoft Office PowerPoint</Application>
  <PresentationFormat>Широкоэкранный</PresentationFormat>
  <Paragraphs>327</Paragraphs>
  <Slides>83</Slides>
  <Notes>9</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83</vt:i4>
      </vt:variant>
    </vt:vector>
  </HeadingPairs>
  <TitlesOfParts>
    <vt:vector size="89" baseType="lpstr">
      <vt:lpstr>Calibri</vt:lpstr>
      <vt:lpstr>Century Gothic</vt:lpstr>
      <vt:lpstr>Times New Roman</vt:lpstr>
      <vt:lpstr>Wingdings</vt:lpstr>
      <vt:lpstr>Wingdings 3</vt:lpstr>
      <vt:lpstr>Сектор</vt:lpstr>
      <vt:lpstr>ВОПРОСЫ ЗАКОНОДАТЕЛЬСТВА И ПРАВОПРИМЕНИТЕЛЬНОЙ ПРАКТИКИ ЗАКОНОДАТЕЛЬСТВА, РЕГУЛИРУЮЩЕГО ОБРАЗОВАТЕЛЬНЫЕ ОТНОШЕНИЯ</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  </vt:lpstr>
      <vt:lpstr>  </vt:lpstr>
      <vt:lpstr>  </vt:lpstr>
      <vt:lpstr>Таким образом, в профессиональной образовательной организации язык (языки) образования по реализуемым образовательным программам должен быть определен локальным нормативным актом.</vt:lpstr>
      <vt:lpstr>  </vt:lpstr>
      <vt:lpstr>  </vt:lpstr>
      <vt:lpstr>  </vt:lpstr>
      <vt:lpstr>В соответствии с частью 9 статьи 55 Закона об образовании, пунктом 3 Порядка правила приема в конкретную образовательную организацию на обучение по образовательным программам (далее – правила приема) устанавливаются в части, не урегулированной законодательством об образовании, образовательной организацией, самостоятельно.          Таким образом, образовательная организация вправе установить в правилах приема требование к иностранным гражданам о владении русским языком как иностранным языком на соответствующем уровне.</vt:lpstr>
      <vt:lpstr>Вместе с тем, пунктами 21.2, 21.3, 21.4 Порядка установлен исчерпывающий перечень документов, которые иностранные граждане обязаны и вправе предъявлять при подаче заявления о приеме в образовательную организацию.                  Указанными пунктами обязанность иностранных граждан предъявлять при подаче заявления о приеме в образовательную организацию сертификат о владении русским языком, знании истории России и основ законодательства Российской Федерации; сертификат о прохождении государственного тестирования по русскому языку как иностранному языку не установлена.</vt:lpstr>
      <vt:lpstr>  </vt:lpstr>
      <vt:lpstr>  </vt:lpstr>
      <vt:lpstr>  </vt:lpstr>
      <vt:lpstr>Таким образом, в рассматриваемом случае иностранные граждане могут быть отчислены из профессиональной образовательной организации в случае, если:  - не ликвидировали в установленные сроки академической задолженности;  - нарушили порядок приема в образовательную организацию и были по их вине незаконно зачислены в образовательную организацию (при наличии в правилах приема образовательной организации требования к иностранным гражданам о владении русским языком как иностранным языком на соответствующем уровне).</vt:lpstr>
      <vt:lpstr>Презентация PowerPoint</vt:lpstr>
      <vt:lpstr> Образовательная организация вправе применять в своей деятельности электронный документооборот, который предусматривает создание, подписание, использование и хранение документов, связанных с деятельностью образовательной организации, в электронном виде без дублирования на бумажном носителе, если иное не установлено настоящим Федеральным законом. Решение о введении электронного документооборота и порядок его осуществления утверждаются образовательной организацией по согласованию с ее учредителем.</vt:lpstr>
      <vt:lpstr>   Информация и документы о деятельности образовательной организации, не указанные в части 2 статьи 29, представляются руководителем (заместителем руководителя) образовательной организации по обращению гражданина либо должностного лица государственного органа или органа местного самоуправления в случаях и порядке, предусмотренных законодательством Российской Федерации. Представление информации организациям о деятельности государственной или муниципальной образовательной организации осуществляется учредителем такой организации.</vt:lpstr>
      <vt:lpstr> Перечень документации, подготовка которой осуществляется педагогическими работниками при реализации основных общеобразовательных программ, утверждается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Орган государственной власти субъекта Российской Федерации, осуществляющий государственное управление в сфере образования, по согласованию с федеральным органом исполнительной власти, осуществляющим функции по выработке и реализации государственной политики и нормативно-правовому регулированию в сфере общего образования, вправе утвердить дополнительный перечень документации, подготовка которой осуществляется педагогическими работниками при реализации основных общеобразовательных программ.</vt:lpstr>
      <vt:lpstr> Не допускается возложение на педагогических работников общеобразовательных организаций работы, не предусмотренной частями 6 и 9 статьи 47, в том числе связанной с подготовкой документов, не включенных в перечни, указанные в части 6.1 статьи 47. То есть не допускается возлагать на педагогов подготовку документации сверх перечня, который утвержден федеральным и (или) региональным Министерством образования.</vt:lpstr>
      <vt:lpstr>Презентация PowerPoint</vt:lpstr>
      <vt:lpstr>Презентация PowerPoint</vt:lpstr>
      <vt:lpstr>Презентация PowerPoint</vt:lpstr>
      <vt:lpstr>      В соответствии с частью 1 статьи 43 Конституции РФ каждый имеет право на образование.         Гарантируются общедоступность и бесплатность среднего профессионального образования в государственных или муниципальных образовательных учреждениях и на предприятиях (часть 2 статьи 43 Конституции РФ).</vt:lpstr>
      <vt:lpstr>  </vt:lpstr>
      <vt:lpstr>  </vt:lpstr>
      <vt:lpstr>  </vt:lpstr>
      <vt:lpstr>  </vt:lpstr>
      <vt:lpstr>Таким образом, осужденному к лишению свободы разрешается получение среднего профессионального (при наличии по общему правилу образования не ниже основного общего или среднего общего образования (часть 2 статьи 68 Закона об образовании)) и высшего образования (в том числе по программам бакалавриата или программам специалитета при наличии среднего общего образования (часть 2 статьи 69 Закона об образовании) или среднего профессионального образования (часть 6 статьи 70 Закона об образовании)) в заочной форме обучения (в том числе обучение с применением дистанционных образовательных технологий) в профессиональных образовательных организациях и образовательных организациях высшего образования (при наличии договора образовательной организации с уголовно-исполнительной системой) (абзац четырнадцатый пункта 110 Правил внутреннего распорядка исправительных учреждений, утвержденных приказом Минюста России от 16.12.2016 № 295 (далее – ПВР ИУ).</vt:lpstr>
      <vt:lpstr>  </vt:lpstr>
      <vt:lpstr>   Если у осужденного нет возможности получить среднее профессиональное образование в заочной форме обучения за счет собственных средств, то он может получить среднее профессиональное образование в федеральных казенных профессиональных образовательных организациях Федеральной службы исполнения наказания (далее – образовательная организация) по программам подготовки квалифицированных рабочих, служащих за счет бюджетных средств.</vt:lpstr>
      <vt:lpstr>  </vt:lpstr>
      <vt:lpstr>Приказом Минюста России от  24.03.2020 № 59 утвержден Порядок организации профессионального обучения и среднего профессионального образования лиц, осужденных к лишению свободы и отбывающие наказание в учреждениях уголовно-исполнительной системы РФ (далее – Порядок).</vt:lpstr>
      <vt:lpstr>  </vt:lpstr>
      <vt:lpstr>  </vt:lpstr>
      <vt:lpstr>            Рассмотрение и согласование возможности приема в образовательную организацию осуществляется на основании заявления осужденного. Решение о направлении осужденного на обучение принимается комиссией исправительного учреждения, в состав которой входят представители центра трудовой адаптации осужденных, структурных подразделений (филиалов) медицинских организаций уголовно-исполнительной системы РФ, воспитательного отдела и отдела безопасности (режима и надзора) и специального учета, согласно информации, имеющейся в личном деле осужденных. Зачисление в образовательную организацию производится в соответствии с приказом образовательной организации после издания приказа исправительного учреждения о направлении на обучение (абзац первый пункта 9 Порядка).</vt:lpstr>
      <vt:lpstr>Зачисление в образовательную организацию осужденных на обучение по образовательным программам среднего профессионального образования осуществляется не позднее 25 августа текущего года (абзац второй пункта 9 Порядка).</vt:lpstr>
      <vt:lpstr>Таким образом, для получения возможности обучения в образовательной организации по программам подготовки квалифицированных рабочих, служащих осужденный должен обратиться с заявлением в администрацию исправительного учреждения по месту отбывания уголовного наказания.</vt:lpstr>
      <vt:lpstr>Федеральное государственное бюджетное научное учреждение Федеральный центр образовательного законодательства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ВОПРОСЫ ЗАКОНОДАТЕЛЬСТВА И ПРАВОПРИМЕНИТЕЛЬНОЙ ПРАКТИКИ ЗАКОНОДАТЕЛЬСТВА, РЕГУЛИРУЮЩЕГО ОБРАЗОВАТЕЛЬНЫЕ ОТНОШЕНИЯ</dc:title>
  <dc:creator>1</dc:creator>
  <cp:lastModifiedBy>1</cp:lastModifiedBy>
  <cp:revision>79</cp:revision>
  <dcterms:created xsi:type="dcterms:W3CDTF">2022-09-25T03:40:10Z</dcterms:created>
  <dcterms:modified xsi:type="dcterms:W3CDTF">2022-09-30T07:37:43Z</dcterms:modified>
</cp:coreProperties>
</file>

<file path=docProps/thumbnail.jpeg>
</file>